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14" r:id="rId2"/>
  </p:sldMasterIdLst>
  <p:notesMasterIdLst>
    <p:notesMasterId r:id="rId48"/>
  </p:notesMasterIdLst>
  <p:sldIdLst>
    <p:sldId id="305" r:id="rId3"/>
    <p:sldId id="278" r:id="rId4"/>
    <p:sldId id="257" r:id="rId5"/>
    <p:sldId id="258" r:id="rId6"/>
    <p:sldId id="259" r:id="rId7"/>
    <p:sldId id="260" r:id="rId8"/>
    <p:sldId id="281" r:id="rId9"/>
    <p:sldId id="261" r:id="rId10"/>
    <p:sldId id="262" r:id="rId11"/>
    <p:sldId id="263" r:id="rId12"/>
    <p:sldId id="299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4" r:id="rId21"/>
    <p:sldId id="277" r:id="rId22"/>
    <p:sldId id="275" r:id="rId23"/>
    <p:sldId id="283" r:id="rId24"/>
    <p:sldId id="279" r:id="rId25"/>
    <p:sldId id="284" r:id="rId26"/>
    <p:sldId id="285" r:id="rId27"/>
    <p:sldId id="291" r:id="rId28"/>
    <p:sldId id="287" r:id="rId29"/>
    <p:sldId id="290" r:id="rId30"/>
    <p:sldId id="288" r:id="rId31"/>
    <p:sldId id="293" r:id="rId32"/>
    <p:sldId id="294" r:id="rId33"/>
    <p:sldId id="295" r:id="rId34"/>
    <p:sldId id="300" r:id="rId35"/>
    <p:sldId id="296" r:id="rId36"/>
    <p:sldId id="297" r:id="rId37"/>
    <p:sldId id="298" r:id="rId38"/>
    <p:sldId id="271" r:id="rId39"/>
    <p:sldId id="304" r:id="rId40"/>
    <p:sldId id="301" r:id="rId41"/>
    <p:sldId id="302" r:id="rId42"/>
    <p:sldId id="303" r:id="rId43"/>
    <p:sldId id="272" r:id="rId44"/>
    <p:sldId id="273" r:id="rId45"/>
    <p:sldId id="276" r:id="rId46"/>
    <p:sldId id="2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36D18BA-50C6-43DF-A00E-4E06D66418A8}">
          <p14:sldIdLst>
            <p14:sldId id="305"/>
            <p14:sldId id="278"/>
            <p14:sldId id="257"/>
            <p14:sldId id="258"/>
            <p14:sldId id="259"/>
            <p14:sldId id="260"/>
          </p14:sldIdLst>
        </p14:section>
        <p14:section name="Comparative metric" id="{4313057D-2E67-4F77-B83B-ACE841FEF857}">
          <p14:sldIdLst>
            <p14:sldId id="281"/>
            <p14:sldId id="261"/>
            <p14:sldId id="262"/>
            <p14:sldId id="263"/>
            <p14:sldId id="299"/>
            <p14:sldId id="264"/>
            <p14:sldId id="265"/>
            <p14:sldId id="266"/>
            <p14:sldId id="267"/>
            <p14:sldId id="268"/>
            <p14:sldId id="269"/>
            <p14:sldId id="270"/>
            <p14:sldId id="274"/>
            <p14:sldId id="277"/>
            <p14:sldId id="275"/>
          </p14:sldIdLst>
        </p14:section>
        <p14:section name="Generative Model Based AI" id="{17571E1E-2874-4800-B522-47EE97ECC1AD}">
          <p14:sldIdLst>
            <p14:sldId id="283"/>
            <p14:sldId id="279"/>
            <p14:sldId id="284"/>
            <p14:sldId id="285"/>
            <p14:sldId id="291"/>
            <p14:sldId id="287"/>
            <p14:sldId id="290"/>
            <p14:sldId id="288"/>
            <p14:sldId id="293"/>
            <p14:sldId id="294"/>
            <p14:sldId id="295"/>
            <p14:sldId id="300"/>
            <p14:sldId id="296"/>
            <p14:sldId id="297"/>
            <p14:sldId id="298"/>
            <p14:sldId id="271"/>
            <p14:sldId id="304"/>
            <p14:sldId id="301"/>
            <p14:sldId id="302"/>
          </p14:sldIdLst>
        </p14:section>
        <p14:section name="Appendix" id="{2ECD8898-9874-45F2-85BC-2F890F7C9BF0}">
          <p14:sldIdLst>
            <p14:sldId id="303"/>
            <p14:sldId id="272"/>
            <p14:sldId id="273"/>
            <p14:sldId id="276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3" autoAdjust="0"/>
    <p:restoredTop sz="96340" autoAdjust="0"/>
  </p:normalViewPr>
  <p:slideViewPr>
    <p:cSldViewPr snapToGrid="0">
      <p:cViewPr>
        <p:scale>
          <a:sx n="100" d="100"/>
          <a:sy n="100" d="100"/>
        </p:scale>
        <p:origin x="58" y="-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58E9E7-1466-491F-9142-1077057C56BB}" type="doc">
      <dgm:prSet loTypeId="urn:microsoft.com/office/officeart/2005/8/layout/hierarchy4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1D44B51-8536-4210-9437-78C8FB5877C1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2. Actors</a:t>
          </a:r>
        </a:p>
      </dgm:t>
    </dgm:pt>
    <dgm:pt modelId="{1A4C4089-096B-4B15-A019-3A866473B3EF}" type="parTrans" cxnId="{FD6EF865-0088-4837-9B43-E264680CDA48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17FB3F-390B-4605-ADDE-0175DDADAC14}" type="sibTrans" cxnId="{FD6EF865-0088-4837-9B43-E264680CDA48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3BAF84-1AC8-49A3-899A-24C4E8F0CA74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3. Environment</a:t>
          </a:r>
        </a:p>
      </dgm:t>
    </dgm:pt>
    <dgm:pt modelId="{0010514F-957A-4A90-9AE8-E54EC849D18C}" type="parTrans" cxnId="{41D37DDF-12B2-4BBE-9C91-9421F83E658E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2410E8-55A9-4AB9-ABF6-3F9031242EB9}" type="sibTrans" cxnId="{41D37DDF-12B2-4BBE-9C91-9421F83E658E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6F7529-FCC7-4391-B19C-4E9FE53A2A85}">
      <dgm:prSet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4. Ego Vehicle</a:t>
          </a:r>
        </a:p>
      </dgm:t>
    </dgm:pt>
    <dgm:pt modelId="{8E145E9F-375F-484D-B078-DB43EEAF65C7}" type="parTrans" cxnId="{03ABFFBB-A467-4B6F-A9DD-E1ECB2F4705A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481FF6-F9BD-4FA7-A5F5-8311FD284E12}" type="sibTrans" cxnId="{03ABFFBB-A467-4B6F-A9DD-E1ECB2F4705A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E44DEE-48D9-4479-8802-FCCBD4113B27}">
      <dgm:prSet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5. Platform</a:t>
          </a:r>
        </a:p>
      </dgm:t>
    </dgm:pt>
    <dgm:pt modelId="{293D3539-DE86-407B-BEE4-AC7C1BC974F9}" type="parTrans" cxnId="{73D55077-1E1B-49E2-A0BD-BD5641792851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92F023-6E02-4585-8903-DBA269DEAB7B}" type="sibTrans" cxnId="{73D55077-1E1B-49E2-A0BD-BD5641792851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3DE134-E6A5-44F6-8EFE-F5CFB3056453}">
      <dgm:prSet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6. Driving Algorithm</a:t>
          </a:r>
        </a:p>
      </dgm:t>
    </dgm:pt>
    <dgm:pt modelId="{DC6FAF04-EA13-420F-9BFD-B383FD63C63A}" type="parTrans" cxnId="{095A5094-C873-499F-B23B-DD84F7F487AD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054574-F4BF-4B52-9047-CE9DC96E556D}" type="sibTrans" cxnId="{095A5094-C873-499F-B23B-DD84F7F487AD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D1EE86-6816-44A6-B997-0EDC5711E086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1. Sensors</a:t>
          </a:r>
        </a:p>
      </dgm:t>
    </dgm:pt>
    <dgm:pt modelId="{F254F2ED-0B17-4A1E-8566-18B0F41CD6B4}" type="sibTrans" cxnId="{5B0F123C-D0E5-4F60-96F0-D388CC469323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45BF4C-0073-4A5B-B846-B4FAC5BB7907}" type="parTrans" cxnId="{5B0F123C-D0E5-4F60-96F0-D388CC469323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78C199-C516-4152-8ACC-0823C6C29DA9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Parameters</a:t>
          </a:r>
        </a:p>
      </dgm:t>
    </dgm:pt>
    <dgm:pt modelId="{7AABF5C7-ED19-4D13-8253-A6B6023402F6}" type="sibTrans" cxnId="{A0F9119C-9C00-42E9-BB53-B0A8204F9D2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AFFB01-7FE3-4A91-9F2C-534B511B7D85}" type="parTrans" cxnId="{A0F9119C-9C00-42E9-BB53-B0A8204F9D2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0EE2C6-268B-474D-B137-B94CA89DF170}" type="pres">
      <dgm:prSet presAssocID="{2458E9E7-1466-491F-9142-1077057C56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74054D-3C5C-410A-85A5-E0000456E3D3}" type="pres">
      <dgm:prSet presAssocID="{B978C199-C516-4152-8ACC-0823C6C29DA9}" presName="vertOne" presStyleCnt="0"/>
      <dgm:spPr/>
    </dgm:pt>
    <dgm:pt modelId="{C50BF58D-3EC1-4EA9-B5BA-2DA05776C0BD}" type="pres">
      <dgm:prSet presAssocID="{B978C199-C516-4152-8ACC-0823C6C29DA9}" presName="txOne" presStyleLbl="node0" presStyleIdx="0" presStyleCnt="1" custScaleY="31705" custLinFactNeighborX="150" custLinFactNeighborY="-48874">
        <dgm:presLayoutVars>
          <dgm:chPref val="3"/>
        </dgm:presLayoutVars>
      </dgm:prSet>
      <dgm:spPr/>
    </dgm:pt>
    <dgm:pt modelId="{0E29A059-06B5-4638-999C-6553B87EF169}" type="pres">
      <dgm:prSet presAssocID="{B978C199-C516-4152-8ACC-0823C6C29DA9}" presName="parTransOne" presStyleCnt="0"/>
      <dgm:spPr/>
    </dgm:pt>
    <dgm:pt modelId="{247D8A1C-9404-4779-8732-D37BE57F3A72}" type="pres">
      <dgm:prSet presAssocID="{B978C199-C516-4152-8ACC-0823C6C29DA9}" presName="horzOne" presStyleCnt="0"/>
      <dgm:spPr/>
    </dgm:pt>
    <dgm:pt modelId="{260A4957-0299-4071-A0B6-968B1F010D18}" type="pres">
      <dgm:prSet presAssocID="{7BD1EE86-6816-44A6-B997-0EDC5711E086}" presName="vertTwo" presStyleCnt="0"/>
      <dgm:spPr/>
    </dgm:pt>
    <dgm:pt modelId="{94315E60-E76B-4666-BFEB-4DB30A7B034D}" type="pres">
      <dgm:prSet presAssocID="{7BD1EE86-6816-44A6-B997-0EDC5711E086}" presName="txTwo" presStyleLbl="node2" presStyleIdx="0" presStyleCnt="6">
        <dgm:presLayoutVars>
          <dgm:chPref val="3"/>
        </dgm:presLayoutVars>
      </dgm:prSet>
      <dgm:spPr/>
    </dgm:pt>
    <dgm:pt modelId="{FEC580E4-B988-4DEC-AFD9-F7C236590BC2}" type="pres">
      <dgm:prSet presAssocID="{7BD1EE86-6816-44A6-B997-0EDC5711E086}" presName="horzTwo" presStyleCnt="0"/>
      <dgm:spPr/>
    </dgm:pt>
    <dgm:pt modelId="{964F0EB0-BC1E-4D79-ADB9-E1CC19FC8E70}" type="pres">
      <dgm:prSet presAssocID="{F254F2ED-0B17-4A1E-8566-18B0F41CD6B4}" presName="sibSpaceTwo" presStyleCnt="0"/>
      <dgm:spPr/>
    </dgm:pt>
    <dgm:pt modelId="{49534112-FC13-4A1B-9E48-767ADBEA4BBE}" type="pres">
      <dgm:prSet presAssocID="{A1D44B51-8536-4210-9437-78C8FB5877C1}" presName="vertTwo" presStyleCnt="0"/>
      <dgm:spPr/>
    </dgm:pt>
    <dgm:pt modelId="{F6A58036-268A-4442-8B19-9CE38F3930DD}" type="pres">
      <dgm:prSet presAssocID="{A1D44B51-8536-4210-9437-78C8FB5877C1}" presName="txTwo" presStyleLbl="node2" presStyleIdx="1" presStyleCnt="6">
        <dgm:presLayoutVars>
          <dgm:chPref val="3"/>
        </dgm:presLayoutVars>
      </dgm:prSet>
      <dgm:spPr/>
    </dgm:pt>
    <dgm:pt modelId="{1E8A0C6F-ECA4-43E4-933C-E8B2DB32D05F}" type="pres">
      <dgm:prSet presAssocID="{A1D44B51-8536-4210-9437-78C8FB5877C1}" presName="horzTwo" presStyleCnt="0"/>
      <dgm:spPr/>
    </dgm:pt>
    <dgm:pt modelId="{00BCADEE-D3A6-455D-9AA3-0692E62100A8}" type="pres">
      <dgm:prSet presAssocID="{BF17FB3F-390B-4605-ADDE-0175DDADAC14}" presName="sibSpaceTwo" presStyleCnt="0"/>
      <dgm:spPr/>
    </dgm:pt>
    <dgm:pt modelId="{3B56C08C-F7B3-4263-A3EB-2D6062159FAD}" type="pres">
      <dgm:prSet presAssocID="{983BAF84-1AC8-49A3-899A-24C4E8F0CA74}" presName="vertTwo" presStyleCnt="0"/>
      <dgm:spPr/>
    </dgm:pt>
    <dgm:pt modelId="{EE531BF0-EB81-4A59-BCBF-D955B362B705}" type="pres">
      <dgm:prSet presAssocID="{983BAF84-1AC8-49A3-899A-24C4E8F0CA74}" presName="txTwo" presStyleLbl="node2" presStyleIdx="2" presStyleCnt="6" custScaleX="127687">
        <dgm:presLayoutVars>
          <dgm:chPref val="3"/>
        </dgm:presLayoutVars>
      </dgm:prSet>
      <dgm:spPr/>
    </dgm:pt>
    <dgm:pt modelId="{E3C8F9D2-9424-41A1-B8B4-003E3149558A}" type="pres">
      <dgm:prSet presAssocID="{983BAF84-1AC8-49A3-899A-24C4E8F0CA74}" presName="horzTwo" presStyleCnt="0"/>
      <dgm:spPr/>
    </dgm:pt>
    <dgm:pt modelId="{D6EB34FE-6D6F-4453-A5DB-AB3E03F0563A}" type="pres">
      <dgm:prSet presAssocID="{F42410E8-55A9-4AB9-ABF6-3F9031242EB9}" presName="sibSpaceTwo" presStyleCnt="0"/>
      <dgm:spPr/>
    </dgm:pt>
    <dgm:pt modelId="{2441F329-40D0-4366-9400-7BC48BFC2FF1}" type="pres">
      <dgm:prSet presAssocID="{C76F7529-FCC7-4391-B19C-4E9FE53A2A85}" presName="vertTwo" presStyleCnt="0"/>
      <dgm:spPr/>
    </dgm:pt>
    <dgm:pt modelId="{1E4F9E11-FFA7-4FDA-97CA-A3B4CA2C9BB0}" type="pres">
      <dgm:prSet presAssocID="{C76F7529-FCC7-4391-B19C-4E9FE53A2A85}" presName="txTwo" presStyleLbl="node2" presStyleIdx="3" presStyleCnt="6" custScaleX="113825">
        <dgm:presLayoutVars>
          <dgm:chPref val="3"/>
        </dgm:presLayoutVars>
      </dgm:prSet>
      <dgm:spPr/>
    </dgm:pt>
    <dgm:pt modelId="{2C3AA040-76F3-4C45-9D39-BAB47D222869}" type="pres">
      <dgm:prSet presAssocID="{C76F7529-FCC7-4391-B19C-4E9FE53A2A85}" presName="horzTwo" presStyleCnt="0"/>
      <dgm:spPr/>
    </dgm:pt>
    <dgm:pt modelId="{3B6E0C2A-7AF1-4F1D-B416-2ACAD09B6CCA}" type="pres">
      <dgm:prSet presAssocID="{45481FF6-F9BD-4FA7-A5F5-8311FD284E12}" presName="sibSpaceTwo" presStyleCnt="0"/>
      <dgm:spPr/>
    </dgm:pt>
    <dgm:pt modelId="{CA9F1F7D-64BD-4165-BF0B-3FB8642A3929}" type="pres">
      <dgm:prSet presAssocID="{23E44DEE-48D9-4479-8802-FCCBD4113B27}" presName="vertTwo" presStyleCnt="0"/>
      <dgm:spPr/>
    </dgm:pt>
    <dgm:pt modelId="{8039D4E3-A2F9-4566-9883-58BE8D58E5EF}" type="pres">
      <dgm:prSet presAssocID="{23E44DEE-48D9-4479-8802-FCCBD4113B27}" presName="txTwo" presStyleLbl="node2" presStyleIdx="4" presStyleCnt="6" custScaleX="107793">
        <dgm:presLayoutVars>
          <dgm:chPref val="3"/>
        </dgm:presLayoutVars>
      </dgm:prSet>
      <dgm:spPr/>
    </dgm:pt>
    <dgm:pt modelId="{11E2637C-89A6-47E8-8E83-0F7582654BD7}" type="pres">
      <dgm:prSet presAssocID="{23E44DEE-48D9-4479-8802-FCCBD4113B27}" presName="horzTwo" presStyleCnt="0"/>
      <dgm:spPr/>
    </dgm:pt>
    <dgm:pt modelId="{71990CF2-2AE4-4059-A87A-EE896CC9FF88}" type="pres">
      <dgm:prSet presAssocID="{A892F023-6E02-4585-8903-DBA269DEAB7B}" presName="sibSpaceTwo" presStyleCnt="0"/>
      <dgm:spPr/>
    </dgm:pt>
    <dgm:pt modelId="{36CCD5C3-451C-4111-8ED1-924D6797C339}" type="pres">
      <dgm:prSet presAssocID="{013DE134-E6A5-44F6-8EFE-F5CFB3056453}" presName="vertTwo" presStyleCnt="0"/>
      <dgm:spPr/>
    </dgm:pt>
    <dgm:pt modelId="{2C3AB004-7DBA-4330-BEF9-8F04A7FD36B4}" type="pres">
      <dgm:prSet presAssocID="{013DE134-E6A5-44F6-8EFE-F5CFB3056453}" presName="txTwo" presStyleLbl="node2" presStyleIdx="5" presStyleCnt="6" custScaleX="154156">
        <dgm:presLayoutVars>
          <dgm:chPref val="3"/>
        </dgm:presLayoutVars>
      </dgm:prSet>
      <dgm:spPr/>
    </dgm:pt>
    <dgm:pt modelId="{155E7D29-9E71-4026-B6DE-0D174A3CE426}" type="pres">
      <dgm:prSet presAssocID="{013DE134-E6A5-44F6-8EFE-F5CFB3056453}" presName="horzTwo" presStyleCnt="0"/>
      <dgm:spPr/>
    </dgm:pt>
  </dgm:ptLst>
  <dgm:cxnLst>
    <dgm:cxn modelId="{05F6C908-3DE0-41B4-BD0C-3677573F9BAC}" type="presOf" srcId="{013DE134-E6A5-44F6-8EFE-F5CFB3056453}" destId="{2C3AB004-7DBA-4330-BEF9-8F04A7FD36B4}" srcOrd="0" destOrd="0" presId="urn:microsoft.com/office/officeart/2005/8/layout/hierarchy4"/>
    <dgm:cxn modelId="{0E3BFC09-ACF0-4BD8-B585-B71DA435A4A0}" type="presOf" srcId="{23E44DEE-48D9-4479-8802-FCCBD4113B27}" destId="{8039D4E3-A2F9-4566-9883-58BE8D58E5EF}" srcOrd="0" destOrd="0" presId="urn:microsoft.com/office/officeart/2005/8/layout/hierarchy4"/>
    <dgm:cxn modelId="{5B0F123C-D0E5-4F60-96F0-D388CC469323}" srcId="{B978C199-C516-4152-8ACC-0823C6C29DA9}" destId="{7BD1EE86-6816-44A6-B997-0EDC5711E086}" srcOrd="0" destOrd="0" parTransId="{FC45BF4C-0073-4A5B-B846-B4FAC5BB7907}" sibTransId="{F254F2ED-0B17-4A1E-8566-18B0F41CD6B4}"/>
    <dgm:cxn modelId="{87D5495B-9282-4218-B633-63493E20D925}" type="presOf" srcId="{2458E9E7-1466-491F-9142-1077057C56BB}" destId="{2E0EE2C6-268B-474D-B137-B94CA89DF170}" srcOrd="0" destOrd="0" presId="urn:microsoft.com/office/officeart/2005/8/layout/hierarchy4"/>
    <dgm:cxn modelId="{902A7C45-40E3-48E7-B888-E8ACEA7A0739}" type="presOf" srcId="{A1D44B51-8536-4210-9437-78C8FB5877C1}" destId="{F6A58036-268A-4442-8B19-9CE38F3930DD}" srcOrd="0" destOrd="0" presId="urn:microsoft.com/office/officeart/2005/8/layout/hierarchy4"/>
    <dgm:cxn modelId="{FD6EF865-0088-4837-9B43-E264680CDA48}" srcId="{B978C199-C516-4152-8ACC-0823C6C29DA9}" destId="{A1D44B51-8536-4210-9437-78C8FB5877C1}" srcOrd="1" destOrd="0" parTransId="{1A4C4089-096B-4B15-A019-3A866473B3EF}" sibTransId="{BF17FB3F-390B-4605-ADDE-0175DDADAC14}"/>
    <dgm:cxn modelId="{9166704A-397A-4FF2-AFBD-5A90B01D2673}" type="presOf" srcId="{983BAF84-1AC8-49A3-899A-24C4E8F0CA74}" destId="{EE531BF0-EB81-4A59-BCBF-D955B362B705}" srcOrd="0" destOrd="0" presId="urn:microsoft.com/office/officeart/2005/8/layout/hierarchy4"/>
    <dgm:cxn modelId="{73D55077-1E1B-49E2-A0BD-BD5641792851}" srcId="{B978C199-C516-4152-8ACC-0823C6C29DA9}" destId="{23E44DEE-48D9-4479-8802-FCCBD4113B27}" srcOrd="4" destOrd="0" parTransId="{293D3539-DE86-407B-BEE4-AC7C1BC974F9}" sibTransId="{A892F023-6E02-4585-8903-DBA269DEAB7B}"/>
    <dgm:cxn modelId="{095A5094-C873-499F-B23B-DD84F7F487AD}" srcId="{B978C199-C516-4152-8ACC-0823C6C29DA9}" destId="{013DE134-E6A5-44F6-8EFE-F5CFB3056453}" srcOrd="5" destOrd="0" parTransId="{DC6FAF04-EA13-420F-9BFD-B383FD63C63A}" sibTransId="{8E054574-F4BF-4B52-9047-CE9DC96E556D}"/>
    <dgm:cxn modelId="{A0F9119C-9C00-42E9-BB53-B0A8204F9D20}" srcId="{2458E9E7-1466-491F-9142-1077057C56BB}" destId="{B978C199-C516-4152-8ACC-0823C6C29DA9}" srcOrd="0" destOrd="0" parTransId="{51AFFB01-7FE3-4A91-9F2C-534B511B7D85}" sibTransId="{7AABF5C7-ED19-4D13-8253-A6B6023402F6}"/>
    <dgm:cxn modelId="{03ABFFBB-A467-4B6F-A9DD-E1ECB2F4705A}" srcId="{B978C199-C516-4152-8ACC-0823C6C29DA9}" destId="{C76F7529-FCC7-4391-B19C-4E9FE53A2A85}" srcOrd="3" destOrd="0" parTransId="{8E145E9F-375F-484D-B078-DB43EEAF65C7}" sibTransId="{45481FF6-F9BD-4FA7-A5F5-8311FD284E12}"/>
    <dgm:cxn modelId="{41D37DDF-12B2-4BBE-9C91-9421F83E658E}" srcId="{B978C199-C516-4152-8ACC-0823C6C29DA9}" destId="{983BAF84-1AC8-49A3-899A-24C4E8F0CA74}" srcOrd="2" destOrd="0" parTransId="{0010514F-957A-4A90-9AE8-E54EC849D18C}" sibTransId="{F42410E8-55A9-4AB9-ABF6-3F9031242EB9}"/>
    <dgm:cxn modelId="{DB2152E0-7A72-4A9E-85EA-8496F2755836}" type="presOf" srcId="{B978C199-C516-4152-8ACC-0823C6C29DA9}" destId="{C50BF58D-3EC1-4EA9-B5BA-2DA05776C0BD}" srcOrd="0" destOrd="0" presId="urn:microsoft.com/office/officeart/2005/8/layout/hierarchy4"/>
    <dgm:cxn modelId="{085E2DE3-6306-4551-B889-393361ECE75D}" type="presOf" srcId="{7BD1EE86-6816-44A6-B997-0EDC5711E086}" destId="{94315E60-E76B-4666-BFEB-4DB30A7B034D}" srcOrd="0" destOrd="0" presId="urn:microsoft.com/office/officeart/2005/8/layout/hierarchy4"/>
    <dgm:cxn modelId="{36ADE6FD-5FD6-45A3-A146-EDE14E60DACB}" type="presOf" srcId="{C76F7529-FCC7-4391-B19C-4E9FE53A2A85}" destId="{1E4F9E11-FFA7-4FDA-97CA-A3B4CA2C9BB0}" srcOrd="0" destOrd="0" presId="urn:microsoft.com/office/officeart/2005/8/layout/hierarchy4"/>
    <dgm:cxn modelId="{FB98344A-AF91-4D4A-93AF-E911D856EF10}" type="presParOf" srcId="{2E0EE2C6-268B-474D-B137-B94CA89DF170}" destId="{4474054D-3C5C-410A-85A5-E0000456E3D3}" srcOrd="0" destOrd="0" presId="urn:microsoft.com/office/officeart/2005/8/layout/hierarchy4"/>
    <dgm:cxn modelId="{D39956E3-9FAE-4135-98C8-B64873B5A9FB}" type="presParOf" srcId="{4474054D-3C5C-410A-85A5-E0000456E3D3}" destId="{C50BF58D-3EC1-4EA9-B5BA-2DA05776C0BD}" srcOrd="0" destOrd="0" presId="urn:microsoft.com/office/officeart/2005/8/layout/hierarchy4"/>
    <dgm:cxn modelId="{10F6895F-4C99-49DD-BE98-57D9B308E893}" type="presParOf" srcId="{4474054D-3C5C-410A-85A5-E0000456E3D3}" destId="{0E29A059-06B5-4638-999C-6553B87EF169}" srcOrd="1" destOrd="0" presId="urn:microsoft.com/office/officeart/2005/8/layout/hierarchy4"/>
    <dgm:cxn modelId="{106E5D06-5E4B-413A-A2A9-578F61696EF5}" type="presParOf" srcId="{4474054D-3C5C-410A-85A5-E0000456E3D3}" destId="{247D8A1C-9404-4779-8732-D37BE57F3A72}" srcOrd="2" destOrd="0" presId="urn:microsoft.com/office/officeart/2005/8/layout/hierarchy4"/>
    <dgm:cxn modelId="{E63F1BF9-D8E1-4EFF-B2BA-8DF9D5B915A5}" type="presParOf" srcId="{247D8A1C-9404-4779-8732-D37BE57F3A72}" destId="{260A4957-0299-4071-A0B6-968B1F010D18}" srcOrd="0" destOrd="0" presId="urn:microsoft.com/office/officeart/2005/8/layout/hierarchy4"/>
    <dgm:cxn modelId="{15D340F6-FEF2-49FC-9DD7-9A4E87671849}" type="presParOf" srcId="{260A4957-0299-4071-A0B6-968B1F010D18}" destId="{94315E60-E76B-4666-BFEB-4DB30A7B034D}" srcOrd="0" destOrd="0" presId="urn:microsoft.com/office/officeart/2005/8/layout/hierarchy4"/>
    <dgm:cxn modelId="{622B875B-285F-4324-8B46-C4D769601A3C}" type="presParOf" srcId="{260A4957-0299-4071-A0B6-968B1F010D18}" destId="{FEC580E4-B988-4DEC-AFD9-F7C236590BC2}" srcOrd="1" destOrd="0" presId="urn:microsoft.com/office/officeart/2005/8/layout/hierarchy4"/>
    <dgm:cxn modelId="{B4AC59DA-D5F2-4471-B11F-05020E2621AC}" type="presParOf" srcId="{247D8A1C-9404-4779-8732-D37BE57F3A72}" destId="{964F0EB0-BC1E-4D79-ADB9-E1CC19FC8E70}" srcOrd="1" destOrd="0" presId="urn:microsoft.com/office/officeart/2005/8/layout/hierarchy4"/>
    <dgm:cxn modelId="{FF389D1E-5EAE-4168-B235-1C1D1F51E9AA}" type="presParOf" srcId="{247D8A1C-9404-4779-8732-D37BE57F3A72}" destId="{49534112-FC13-4A1B-9E48-767ADBEA4BBE}" srcOrd="2" destOrd="0" presId="urn:microsoft.com/office/officeart/2005/8/layout/hierarchy4"/>
    <dgm:cxn modelId="{C26FE515-2FC4-4D16-BCEC-3B80983F45E5}" type="presParOf" srcId="{49534112-FC13-4A1B-9E48-767ADBEA4BBE}" destId="{F6A58036-268A-4442-8B19-9CE38F3930DD}" srcOrd="0" destOrd="0" presId="urn:microsoft.com/office/officeart/2005/8/layout/hierarchy4"/>
    <dgm:cxn modelId="{D0525C87-79C2-455C-B11B-1D594D1F3F73}" type="presParOf" srcId="{49534112-FC13-4A1B-9E48-767ADBEA4BBE}" destId="{1E8A0C6F-ECA4-43E4-933C-E8B2DB32D05F}" srcOrd="1" destOrd="0" presId="urn:microsoft.com/office/officeart/2005/8/layout/hierarchy4"/>
    <dgm:cxn modelId="{21B74ACC-DF15-4AF5-A312-249C038E7F25}" type="presParOf" srcId="{247D8A1C-9404-4779-8732-D37BE57F3A72}" destId="{00BCADEE-D3A6-455D-9AA3-0692E62100A8}" srcOrd="3" destOrd="0" presId="urn:microsoft.com/office/officeart/2005/8/layout/hierarchy4"/>
    <dgm:cxn modelId="{5FDCE211-831B-43EE-B012-4C10592756A3}" type="presParOf" srcId="{247D8A1C-9404-4779-8732-D37BE57F3A72}" destId="{3B56C08C-F7B3-4263-A3EB-2D6062159FAD}" srcOrd="4" destOrd="0" presId="urn:microsoft.com/office/officeart/2005/8/layout/hierarchy4"/>
    <dgm:cxn modelId="{A939E92F-3991-4E90-A464-8EE336BFCF8E}" type="presParOf" srcId="{3B56C08C-F7B3-4263-A3EB-2D6062159FAD}" destId="{EE531BF0-EB81-4A59-BCBF-D955B362B705}" srcOrd="0" destOrd="0" presId="urn:microsoft.com/office/officeart/2005/8/layout/hierarchy4"/>
    <dgm:cxn modelId="{887F64E4-BFA9-495F-A7CC-488770594026}" type="presParOf" srcId="{3B56C08C-F7B3-4263-A3EB-2D6062159FAD}" destId="{E3C8F9D2-9424-41A1-B8B4-003E3149558A}" srcOrd="1" destOrd="0" presId="urn:microsoft.com/office/officeart/2005/8/layout/hierarchy4"/>
    <dgm:cxn modelId="{B3BAA14E-CA34-4C43-8E7F-44C07A68047C}" type="presParOf" srcId="{247D8A1C-9404-4779-8732-D37BE57F3A72}" destId="{D6EB34FE-6D6F-4453-A5DB-AB3E03F0563A}" srcOrd="5" destOrd="0" presId="urn:microsoft.com/office/officeart/2005/8/layout/hierarchy4"/>
    <dgm:cxn modelId="{4C25EB4B-41D0-4AD4-A376-C3AF70F04C1B}" type="presParOf" srcId="{247D8A1C-9404-4779-8732-D37BE57F3A72}" destId="{2441F329-40D0-4366-9400-7BC48BFC2FF1}" srcOrd="6" destOrd="0" presId="urn:microsoft.com/office/officeart/2005/8/layout/hierarchy4"/>
    <dgm:cxn modelId="{0FC5B6D1-15FB-423C-B2EE-F13F2F6983F1}" type="presParOf" srcId="{2441F329-40D0-4366-9400-7BC48BFC2FF1}" destId="{1E4F9E11-FFA7-4FDA-97CA-A3B4CA2C9BB0}" srcOrd="0" destOrd="0" presId="urn:microsoft.com/office/officeart/2005/8/layout/hierarchy4"/>
    <dgm:cxn modelId="{460EB0B6-E925-49A2-9B3C-3F682AE1FB9D}" type="presParOf" srcId="{2441F329-40D0-4366-9400-7BC48BFC2FF1}" destId="{2C3AA040-76F3-4C45-9D39-BAB47D222869}" srcOrd="1" destOrd="0" presId="urn:microsoft.com/office/officeart/2005/8/layout/hierarchy4"/>
    <dgm:cxn modelId="{5FD55606-FC47-4A6E-9DFB-D73600DFC98A}" type="presParOf" srcId="{247D8A1C-9404-4779-8732-D37BE57F3A72}" destId="{3B6E0C2A-7AF1-4F1D-B416-2ACAD09B6CCA}" srcOrd="7" destOrd="0" presId="urn:microsoft.com/office/officeart/2005/8/layout/hierarchy4"/>
    <dgm:cxn modelId="{B193FC1D-FEF7-4EF8-AEA9-5901C15ADEFA}" type="presParOf" srcId="{247D8A1C-9404-4779-8732-D37BE57F3A72}" destId="{CA9F1F7D-64BD-4165-BF0B-3FB8642A3929}" srcOrd="8" destOrd="0" presId="urn:microsoft.com/office/officeart/2005/8/layout/hierarchy4"/>
    <dgm:cxn modelId="{C0B886D2-E36A-4325-834B-48AB7819057D}" type="presParOf" srcId="{CA9F1F7D-64BD-4165-BF0B-3FB8642A3929}" destId="{8039D4E3-A2F9-4566-9883-58BE8D58E5EF}" srcOrd="0" destOrd="0" presId="urn:microsoft.com/office/officeart/2005/8/layout/hierarchy4"/>
    <dgm:cxn modelId="{7F7933F1-B311-409D-8A41-4A6CADDDF88B}" type="presParOf" srcId="{CA9F1F7D-64BD-4165-BF0B-3FB8642A3929}" destId="{11E2637C-89A6-47E8-8E83-0F7582654BD7}" srcOrd="1" destOrd="0" presId="urn:microsoft.com/office/officeart/2005/8/layout/hierarchy4"/>
    <dgm:cxn modelId="{6F0B5F33-B70F-4643-BC73-F1CEE1E093F1}" type="presParOf" srcId="{247D8A1C-9404-4779-8732-D37BE57F3A72}" destId="{71990CF2-2AE4-4059-A87A-EE896CC9FF88}" srcOrd="9" destOrd="0" presId="urn:microsoft.com/office/officeart/2005/8/layout/hierarchy4"/>
    <dgm:cxn modelId="{42FD92DD-4CF9-4C86-98BE-042DCE0508EE}" type="presParOf" srcId="{247D8A1C-9404-4779-8732-D37BE57F3A72}" destId="{36CCD5C3-451C-4111-8ED1-924D6797C339}" srcOrd="10" destOrd="0" presId="urn:microsoft.com/office/officeart/2005/8/layout/hierarchy4"/>
    <dgm:cxn modelId="{9CDC55B1-2D99-4845-BAED-00F5174B1542}" type="presParOf" srcId="{36CCD5C3-451C-4111-8ED1-924D6797C339}" destId="{2C3AB004-7DBA-4330-BEF9-8F04A7FD36B4}" srcOrd="0" destOrd="0" presId="urn:microsoft.com/office/officeart/2005/8/layout/hierarchy4"/>
    <dgm:cxn modelId="{15BCBE15-0E64-4468-AA53-7822B25C53E4}" type="presParOf" srcId="{36CCD5C3-451C-4111-8ED1-924D6797C339}" destId="{155E7D29-9E71-4026-B6DE-0D174A3CE426}" srcOrd="1" destOrd="0" presId="urn:microsoft.com/office/officeart/2005/8/layout/hierarchy4"/>
  </dgm:cxnLst>
  <dgm:bg>
    <a:noFill/>
    <a:effectLst>
      <a:glow rad="63500">
        <a:schemeClr val="accent1">
          <a:satMod val="175000"/>
          <a:alpha val="40000"/>
        </a:schemeClr>
      </a:glow>
    </a:effectLst>
  </dgm:bg>
  <dgm:whole>
    <a:ln w="76200"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BF58D-3EC1-4EA9-B5BA-2DA05776C0BD}">
      <dsp:nvSpPr>
        <dsp:cNvPr id="0" name=""/>
        <dsp:cNvSpPr/>
      </dsp:nvSpPr>
      <dsp:spPr>
        <a:xfrm>
          <a:off x="8777" y="0"/>
          <a:ext cx="10506821" cy="369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Parameters</a:t>
          </a:r>
        </a:p>
      </dsp:txBody>
      <dsp:txXfrm>
        <a:off x="19608" y="10831"/>
        <a:ext cx="10485159" cy="348135"/>
      </dsp:txXfrm>
    </dsp:sp>
    <dsp:sp modelId="{94315E60-E76B-4666-BFEB-4DB30A7B034D}">
      <dsp:nvSpPr>
        <dsp:cNvPr id="0" name=""/>
        <dsp:cNvSpPr/>
      </dsp:nvSpPr>
      <dsp:spPr>
        <a:xfrm>
          <a:off x="4388" y="731988"/>
          <a:ext cx="1409439" cy="1166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Sensors</a:t>
          </a:r>
        </a:p>
      </dsp:txBody>
      <dsp:txXfrm>
        <a:off x="38550" y="766150"/>
        <a:ext cx="1341115" cy="1098047"/>
      </dsp:txXfrm>
    </dsp:sp>
    <dsp:sp modelId="{F6A58036-268A-4442-8B19-9CE38F3930DD}">
      <dsp:nvSpPr>
        <dsp:cNvPr id="0" name=""/>
        <dsp:cNvSpPr/>
      </dsp:nvSpPr>
      <dsp:spPr>
        <a:xfrm>
          <a:off x="1532221" y="731988"/>
          <a:ext cx="1409439" cy="1166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Actors</a:t>
          </a:r>
        </a:p>
      </dsp:txBody>
      <dsp:txXfrm>
        <a:off x="1566383" y="766150"/>
        <a:ext cx="1341115" cy="1098047"/>
      </dsp:txXfrm>
    </dsp:sp>
    <dsp:sp modelId="{EE531BF0-EB81-4A59-BCBF-D955B362B705}">
      <dsp:nvSpPr>
        <dsp:cNvPr id="0" name=""/>
        <dsp:cNvSpPr/>
      </dsp:nvSpPr>
      <dsp:spPr>
        <a:xfrm>
          <a:off x="3060053" y="731988"/>
          <a:ext cx="1799670" cy="1166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Environment</a:t>
          </a:r>
        </a:p>
      </dsp:txBody>
      <dsp:txXfrm>
        <a:off x="3094215" y="766150"/>
        <a:ext cx="1731346" cy="1098047"/>
      </dsp:txXfrm>
    </dsp:sp>
    <dsp:sp modelId="{1E4F9E11-FFA7-4FDA-97CA-A3B4CA2C9BB0}">
      <dsp:nvSpPr>
        <dsp:cNvPr id="0" name=""/>
        <dsp:cNvSpPr/>
      </dsp:nvSpPr>
      <dsp:spPr>
        <a:xfrm>
          <a:off x="4978117" y="731988"/>
          <a:ext cx="1604294" cy="1166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Ego Vehicle</a:t>
          </a:r>
        </a:p>
      </dsp:txBody>
      <dsp:txXfrm>
        <a:off x="5012279" y="766150"/>
        <a:ext cx="1535970" cy="1098047"/>
      </dsp:txXfrm>
    </dsp:sp>
    <dsp:sp modelId="{8039D4E3-A2F9-4566-9883-58BE8D58E5EF}">
      <dsp:nvSpPr>
        <dsp:cNvPr id="0" name=""/>
        <dsp:cNvSpPr/>
      </dsp:nvSpPr>
      <dsp:spPr>
        <a:xfrm>
          <a:off x="6700804" y="731988"/>
          <a:ext cx="1519277" cy="1166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5. Platform</a:t>
          </a:r>
        </a:p>
      </dsp:txBody>
      <dsp:txXfrm>
        <a:off x="6734966" y="766150"/>
        <a:ext cx="1450953" cy="1098047"/>
      </dsp:txXfrm>
    </dsp:sp>
    <dsp:sp modelId="{2C3AB004-7DBA-4330-BEF9-8F04A7FD36B4}">
      <dsp:nvSpPr>
        <dsp:cNvPr id="0" name=""/>
        <dsp:cNvSpPr/>
      </dsp:nvSpPr>
      <dsp:spPr>
        <a:xfrm>
          <a:off x="8338474" y="731988"/>
          <a:ext cx="2172735" cy="11663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6. Driving Algorithm</a:t>
          </a:r>
        </a:p>
      </dsp:txBody>
      <dsp:txXfrm>
        <a:off x="8372636" y="766150"/>
        <a:ext cx="2104411" cy="1098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3AFD-6F7C-4A53-AEB3-DB150D06912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7E908-9BF1-4503-AF9E-2454289DD2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11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thesis has been divided into two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94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Will explain some of the some of the parameters which are not obvious.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37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Multiple sync sensor  - Explain</a:t>
            </a:r>
          </a:p>
          <a:p>
            <a:r>
              <a:rPr lang="en-IN" dirty="0"/>
              <a:t>Default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61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Recreation of Real time models, Level of aggressiveness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606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Real world maps – refer summit</a:t>
            </a:r>
          </a:p>
          <a:p>
            <a:r>
              <a:rPr lang="en-IN" dirty="0"/>
              <a:t>User defined scenarios  - road repair or fallen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890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Boundry</a:t>
            </a:r>
            <a:r>
              <a:rPr lang="en-IN" dirty="0"/>
              <a:t> box co-ordinate</a:t>
            </a:r>
            <a:br>
              <a:rPr lang="en-IN" dirty="0"/>
            </a:br>
            <a:r>
              <a:rPr lang="en-IN" dirty="0"/>
              <a:t>Horn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633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Regarding the software</a:t>
            </a:r>
          </a:p>
          <a:p>
            <a:r>
              <a:rPr lang="en-IN" dirty="0" err="1"/>
              <a:t>Scaleability</a:t>
            </a:r>
            <a:r>
              <a:rPr lang="en-IN" dirty="0"/>
              <a:t> – pro and lite , built on top of the 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858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Algorothim</a:t>
            </a:r>
            <a:r>
              <a:rPr lang="en-IN" dirty="0"/>
              <a:t>- </a:t>
            </a:r>
          </a:p>
          <a:p>
            <a:r>
              <a:rPr lang="en-IN" dirty="0"/>
              <a:t>Api s client server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504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5 sim </a:t>
            </a:r>
          </a:p>
          <a:p>
            <a:r>
              <a:rPr lang="en-IN" dirty="0"/>
              <a:t>If a user score 0 for a particular parameter which is not at al important has no </a:t>
            </a:r>
            <a:r>
              <a:rPr lang="en-IN" dirty="0" err="1"/>
              <a:t>influece</a:t>
            </a:r>
            <a:r>
              <a:rPr lang="en-IN" dirty="0"/>
              <a:t> on the final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720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Open excel 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321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Varies from person to person </a:t>
            </a:r>
          </a:p>
          <a:p>
            <a:r>
              <a:rPr lang="en-IN" dirty="0"/>
              <a:t>Proportional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50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comparative study and the process of development of prototype simulator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053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15 to 18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704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Some of identified objectives of a simulator</a:t>
            </a:r>
          </a:p>
          <a:p>
            <a:r>
              <a:rPr lang="en-IN" dirty="0"/>
              <a:t>End with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381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Dot say about taxi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220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Scnario</a:t>
            </a:r>
            <a:r>
              <a:rPr lang="en-IN" dirty="0"/>
              <a:t> gen emphasis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724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896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Recursive chain </a:t>
            </a:r>
          </a:p>
          <a:p>
            <a:r>
              <a:rPr lang="en-IN" dirty="0"/>
              <a:t>Ot+1 should have some artifacts and should be carry forwarded to consecutive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290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Mathematical model of This hardware RP lidar A3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804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Peaks corresponds to longer distance</a:t>
            </a:r>
          </a:p>
          <a:p>
            <a:r>
              <a:rPr lang="en-IN" dirty="0"/>
              <a:t>Blind spot set to 0 </a:t>
            </a:r>
          </a:p>
          <a:p>
            <a:r>
              <a:rPr lang="en-IN" dirty="0"/>
              <a:t>Gaussian noise </a:t>
            </a:r>
          </a:p>
          <a:p>
            <a:r>
              <a:rPr lang="en-IN" dirty="0"/>
              <a:t>Random drop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147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Sampling layer passes through a gate </a:t>
            </a:r>
          </a:p>
          <a:p>
            <a:r>
              <a:rPr lang="en-IN" dirty="0"/>
              <a:t>U nets</a:t>
            </a:r>
          </a:p>
          <a:p>
            <a:r>
              <a:rPr lang="en-IN" dirty="0"/>
              <a:t>Action command propagated through a fully connected net s concatenated to every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60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 necessarily self driving cars but some assistance system like ADAS falls under this category. </a:t>
            </a:r>
          </a:p>
          <a:p>
            <a:endParaRPr lang="en-IN" dirty="0"/>
          </a:p>
          <a:p>
            <a:r>
              <a:rPr lang="en-IN" dirty="0"/>
              <a:t>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449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Click once again for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115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898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Don’t </a:t>
            </a:r>
            <a:r>
              <a:rPr lang="en-IN" dirty="0" err="1"/>
              <a:t>infere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359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Refer back to video if needed for perks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526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Low pass filters to reduce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657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Synchronous Sensors could gen sync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835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268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 a physical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517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Average PC configuration for AI researchers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860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that mimic a real world system. </a:t>
            </a:r>
          </a:p>
          <a:p>
            <a:endParaRPr lang="en-IN" dirty="0"/>
          </a:p>
          <a:p>
            <a:r>
              <a:rPr lang="en-IN" dirty="0"/>
              <a:t>Desert example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903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Carla – popular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Complete it not more the 5 minutes</a:t>
            </a:r>
          </a:p>
          <a:p>
            <a:r>
              <a:rPr lang="en-IN" dirty="0"/>
              <a:t>ROS robotics</a:t>
            </a:r>
          </a:p>
          <a:p>
            <a:r>
              <a:rPr lang="en-IN" dirty="0"/>
              <a:t>Gazebo – Custom environment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66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a amateur researcher </a:t>
            </a:r>
          </a:p>
          <a:p>
            <a:r>
              <a:rPr lang="en-IN" dirty="0"/>
              <a:t>The proposed approach tries to answer all these question in a systematic way </a:t>
            </a:r>
          </a:p>
          <a:p>
            <a:r>
              <a:rPr lang="en-IN" dirty="0"/>
              <a:t>compare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350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 all the comparative features are interesting to the user.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960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single score </a:t>
            </a:r>
          </a:p>
          <a:p>
            <a:r>
              <a:rPr lang="en-IN" dirty="0"/>
              <a:t>A 73 deciding parameters forms the building blocks. </a:t>
            </a:r>
          </a:p>
          <a:p>
            <a:endParaRPr lang="en-IN" dirty="0"/>
          </a:p>
          <a:p>
            <a:r>
              <a:rPr lang="en-IN" dirty="0"/>
              <a:t>User weight scored by the user and base score weighed by the developer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427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7E908-9BF1-4503-AF9E-2454289DD2A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7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87EF-83B4-6C31-799B-EBD2AC4B0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B872E-67B6-4A94-A807-336F19ADD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9B980-595A-9B62-C52D-A81DF3D2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0618-F043-46C6-B6D2-D61C9E1E725B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9B724-003F-507A-0E7C-A2239AA7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C3E5-CA12-8409-4FCC-ED1C4107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43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9433-D33B-B0D5-56CD-1DD981BE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5F4DC-9F84-0237-F002-B6B84276C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5A64F-3B07-AE4E-AAF3-A57CF05CE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4F72-3159-40AD-9D28-8836C57DD71A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A1160-0F64-AD01-F359-8E5C52CA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947A-E612-EC73-1254-182449AE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6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A4E6F-5048-7C08-86D1-94F993815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99E8F-3A99-3F91-8037-1AC9F1E71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4EDBC-195D-95D6-BFA5-22113637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99BF-0479-4325-BADD-C8B61C847EF1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98CA7-B16C-68CA-2F87-C5B5E3B6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3CE4-D264-1F76-3764-34DB49D7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279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BC49-25CA-4EF0-BF08-4DE1AC334C45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461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208E-A7CA-4685-B4CC-6B03C0F6E229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56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AC640-765C-4647-956F-857DA65E34BA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735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5A09-FE55-4238-B8DE-470672C01138}" type="datetime1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135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BDC7-429A-4619-82E8-83E7BCF4DC9C}" type="datetime1">
              <a:rPr lang="en-IN" smtClean="0"/>
              <a:t>06-02-2024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325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24DF-7E23-4602-95D9-8D42D0522FC1}" type="datetime1">
              <a:rPr lang="en-IN" smtClean="0"/>
              <a:t>06-02-2024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647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7EAB-3774-44A3-B08E-D9217ACEEDD9}" type="datetime1">
              <a:rPr lang="en-IN" smtClean="0"/>
              <a:t>06-02-2024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645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4F5E-B7B1-46D5-823C-7B0425F2F345}" type="datetime1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83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0954-F182-413E-9371-130501F6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A76D-D52F-0555-7804-29D3902E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996B4-D04D-BB59-106B-FFEAC8C8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25-E593-4CB5-B0E9-A4A5F866B27B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DED63-E154-CF05-BD26-F0E2C46C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8BEC-6830-E67E-83F3-63CF6E1A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926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98A7F-3684-4C59-96BB-8F92C66D99AC}" type="datetime1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837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0DA-63B2-4A72-99E3-C56B3DDE6D6E}" type="datetime1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526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34BDA-EB19-465B-A9A2-FF44F497198B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715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0F17-850C-4B8F-9292-48DBFF91091F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15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7D20-58F2-4D86-84A6-B70982B84C5C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02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EFC9A-BDAA-475B-8E43-1870C8D485B7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3912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9B5A8-8291-4150-AA12-CCADC6D288A4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2385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2D424-A855-4DC7-A1CB-3F20C7753765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6270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05E9-CD5D-4873-9340-35674279E1D4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399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B342-E5E9-059E-CF06-96BFB7A8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6A6BB-85AD-0E8D-E3B5-51F06CBA5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1E6D1-1EA8-CFE7-AE6E-77522988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DCAF-D12C-4415-9312-D783B9837120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48C7A-8CC2-1661-F992-072235F9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BCAB-8148-FC9C-4432-D2EA611B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27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1D9D-BF1E-1B6F-AD5F-D36E0F8F1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1B6B3-AB4D-04B2-4DE7-D7ADD5593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D9444-7BA4-C4FC-E5F9-D125003AE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B4A20-632B-A8D4-6BFA-1AA57463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A8EFD-9BD2-47AD-9F4B-44C8536229AC}" type="datetime1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D96BA-A34F-6303-2025-79D280B7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3AB16-5A13-F4DC-1E2A-333F0F33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72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FC96B-39A3-9ED6-11E0-BB3B4D868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332FF-0327-2705-E11D-52351245C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CDD8E-FDA4-3BAA-F2F7-48313C9A3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BDBD7-A11E-C70A-2853-5EDDB8ADF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A29D7-790B-87E9-970B-D11CE47F0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A7F4B-E3C9-E001-3709-1D60D1DD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C454-9139-4B19-BFAB-7D60CC5DC3C1}" type="datetime1">
              <a:rPr lang="en-IN" smtClean="0"/>
              <a:t>06-02-2024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7D96A2-750F-4D53-3120-0B296E78C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3E798-57B8-4E93-29D3-A012631C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4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C36B-3DCA-00CC-9F19-2A2D7C39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16C01-51EA-9B43-02E1-3D6AA497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1FEC-8C53-4BF7-B041-AF9D7C458D06}" type="datetime1">
              <a:rPr lang="en-IN" smtClean="0"/>
              <a:t>06-02-2024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02B51-AEFC-E6F6-705B-9363BA0B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EDE99-8D43-75EE-8DA2-92161201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46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0E0A5-67B9-949F-5AE5-82A1174C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249D3-76E0-41C8-AE7B-C2315612DE8B}" type="datetime1">
              <a:rPr lang="en-IN" smtClean="0"/>
              <a:t>06-02-2024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D6106-E2A9-BFD1-745A-ADA3349C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55C4C-0AFC-A22D-99C2-1D2E2A5F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42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B5B9-8086-1C18-3D7C-B94B606E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427DB-F8FB-718E-44F4-0CB134531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49418-E0BF-EB2C-6C05-AF5419F99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BB33A-5686-E7C5-831E-5D96C4C2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F5D4-FECD-4A67-A62A-EE66A7D9DCF4}" type="datetime1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EA88E-071E-1091-14E5-43A1E883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AF698-E0F4-057D-0A9A-61BF9E27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68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FF7F-855E-FB34-4A92-20DE0883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99E29-427B-C4F3-688E-5B5D4F353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399AA-96DB-4357-D5D2-69FC97A54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14942-A137-C492-CF33-315CB1BC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9C44-01B8-40C2-A531-F24CD97E3C33}" type="datetime1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B28B2-1153-40E5-3D89-9FF44FFD6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6BC70-E45E-AF76-1B64-267EF5DA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3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8A307B-6632-32ED-869D-43CBFE34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C3BFF-6FE3-E2C1-B917-272003F3B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010EA-F1D1-01F4-50E2-01A50618A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8D7CA-CDF1-48FB-A554-C8CBDA5AA09E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B9BC1-C5EB-6027-92AB-A3573DF19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3EA7C-2A53-410C-FC86-4689AA415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55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FE4837-E81E-49C7-A984-8030D3982B04}" type="datetime1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BA2BD2-C336-4C77-BFF4-F99E419A65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95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3.xml"/><Relationship Id="rId7" Type="http://schemas.openxmlformats.org/officeDocument/2006/relationships/slide" Target="slide3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.xml"/><Relationship Id="rId5" Type="http://schemas.openxmlformats.org/officeDocument/2006/relationships/slide" Target="slide12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Updated.xls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amtec.ai/product/slamtec-rplidar-a3/" TargetMode="Externa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slide" Target="slide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3.xml"/><Relationship Id="rId7" Type="http://schemas.openxmlformats.org/officeDocument/2006/relationships/slide" Target="slide3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.xml"/><Relationship Id="rId5" Type="http://schemas.openxmlformats.org/officeDocument/2006/relationships/slide" Target="slide12.xml"/><Relationship Id="rId4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microsoft.com/office/2017/06/relationships/model3d" Target="../media/model3d1.glb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ollo.auto/platform/simulation.html" TargetMode="External"/><Relationship Id="rId2" Type="http://schemas.openxmlformats.org/officeDocument/2006/relationships/hyperlink" Target="https://www.sae.org/blog/sae-j3016-update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zoox.com/" TargetMode="External"/><Relationship Id="rId4" Type="http://schemas.openxmlformats.org/officeDocument/2006/relationships/hyperlink" Target="https://waymo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7937-ED13-1FD1-4879-17953C5A7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6231"/>
            <a:ext cx="9144000" cy="97415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Thesis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6A9E0-BAB8-24B0-F126-9ACFA1001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4512"/>
            <a:ext cx="9144000" cy="1073657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Environments &amp; AI-based Autonomous Driving Solutions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 Comparative Evaluation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136C3-8EB5-9E97-7760-F66CBC1CD214}"/>
              </a:ext>
            </a:extLst>
          </p:cNvPr>
          <p:cNvSpPr txBox="1"/>
          <p:nvPr/>
        </p:nvSpPr>
        <p:spPr>
          <a:xfrm>
            <a:off x="7764641" y="3678169"/>
            <a:ext cx="299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Mahesh Saravanan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4A2B79-6E05-09D8-6DCB-57FF9B09581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0542FE-A782-D458-F904-73F4C7F55976}"/>
              </a:ext>
            </a:extLst>
          </p:cNvPr>
          <p:cNvSpPr txBox="1"/>
          <p:nvPr/>
        </p:nvSpPr>
        <p:spPr>
          <a:xfrm>
            <a:off x="7673419" y="5590389"/>
            <a:ext cx="451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Christian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Bachmeir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Leon Heller</a:t>
            </a:r>
          </a:p>
        </p:txBody>
      </p:sp>
    </p:spTree>
    <p:extLst>
      <p:ext uri="{BB962C8B-B14F-4D97-AF65-F5344CB8AC3E}">
        <p14:creationId xmlns:p14="http://schemas.microsoft.com/office/powerpoint/2010/main" val="76989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56A6-FE3C-883E-9371-A05E5E57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approach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E92A3F7-3C90-4029-5B30-51DC7078904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09704-8CC7-D128-C82B-6D9077CA6331}"/>
              </a:ext>
            </a:extLst>
          </p:cNvPr>
          <p:cNvSpPr txBox="1"/>
          <p:nvPr/>
        </p:nvSpPr>
        <p:spPr>
          <a:xfrm>
            <a:off x="838200" y="1976700"/>
            <a:ext cx="8380243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a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unified metric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assess diverse autonomous vehicle simulators' usability.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6BC3B-3CF0-FC21-3FA2-975871F107D0}"/>
              </a:ext>
            </a:extLst>
          </p:cNvPr>
          <p:cNvSpPr txBox="1"/>
          <p:nvPr/>
        </p:nvSpPr>
        <p:spPr>
          <a:xfrm>
            <a:off x="838200" y="1515035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9CC90-41DD-4F99-5E87-05693F80A88A}"/>
              </a:ext>
            </a:extLst>
          </p:cNvPr>
          <p:cNvSpPr txBox="1"/>
          <p:nvPr/>
        </p:nvSpPr>
        <p:spPr>
          <a:xfrm>
            <a:off x="838200" y="2897573"/>
            <a:ext cx="10033516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 discerning parameters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an extensive study of available simulators and their use cases.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scoring system rating each parameter on a scale of 0 to 1.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F3AD1-CFF7-7253-D74B-76AC5A31DA3B}"/>
              </a:ext>
            </a:extLst>
          </p:cNvPr>
          <p:cNvSpPr txBox="1"/>
          <p:nvPr/>
        </p:nvSpPr>
        <p:spPr>
          <a:xfrm>
            <a:off x="838200" y="2435908"/>
            <a:ext cx="1496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48A29-BCC6-805D-7C56-9D8CCC067260}"/>
              </a:ext>
            </a:extLst>
          </p:cNvPr>
          <p:cNvSpPr txBox="1"/>
          <p:nvPr/>
        </p:nvSpPr>
        <p:spPr>
          <a:xfrm>
            <a:off x="838200" y="4232810"/>
            <a:ext cx="8367355" cy="1289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Consists of two sets of scores: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Weight</a:t>
            </a: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Measures parameter significance for a user's intended application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Score</a:t>
            </a: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valuates simulator capabilities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6695C-4AB5-8A65-22A4-1D91D220EFF8}"/>
              </a:ext>
            </a:extLst>
          </p:cNvPr>
          <p:cNvSpPr txBox="1"/>
          <p:nvPr/>
        </p:nvSpPr>
        <p:spPr>
          <a:xfrm>
            <a:off x="838200" y="3771145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Scoring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C5B380-63F2-1C2C-C039-B78703572BF6}"/>
              </a:ext>
            </a:extLst>
          </p:cNvPr>
          <p:cNvSpPr txBox="1"/>
          <p:nvPr/>
        </p:nvSpPr>
        <p:spPr>
          <a:xfrm>
            <a:off x="838200" y="5846544"/>
            <a:ext cx="9796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score combines both sets, offering a comprehensive representation of </a:t>
            </a:r>
            <a:r>
              <a:rPr lang="en-US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simulator capability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preferences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Higher scores indicate a better fit for user needs.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40144B-0A33-CC22-2BB4-F65E5289A216}"/>
              </a:ext>
            </a:extLst>
          </p:cNvPr>
          <p:cNvCxnSpPr/>
          <p:nvPr/>
        </p:nvCxnSpPr>
        <p:spPr>
          <a:xfrm>
            <a:off x="478536" y="575689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B05F6F-EF91-915F-4BCA-FA6C44FD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10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2AAFAD-4376-EF4D-E182-03E30F012A13}"/>
              </a:ext>
            </a:extLst>
          </p:cNvPr>
          <p:cNvSpPr txBox="1"/>
          <p:nvPr/>
        </p:nvSpPr>
        <p:spPr>
          <a:xfrm>
            <a:off x="0" y="0"/>
            <a:ext cx="196915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71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2" grpId="0"/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5657-3465-E8C7-6E8F-728D9809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54C07-91EC-C1BB-69B5-8544FA3FF4D8}"/>
              </a:ext>
            </a:extLst>
          </p:cNvPr>
          <p:cNvSpPr txBox="1"/>
          <p:nvPr/>
        </p:nvSpPr>
        <p:spPr>
          <a:xfrm>
            <a:off x="1057835" y="1819835"/>
            <a:ext cx="4836580" cy="436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 based simulators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93A9E6-B7B3-F48A-8589-AB41951718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85DDE-CA82-F21E-3BA5-8A5CA7C9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033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56A6-FE3C-883E-9371-A05E5E57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92" y="446518"/>
            <a:ext cx="10515600" cy="13255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E92A3F7-3C90-4029-5B30-51DC7078904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7F7B05-5905-0CDB-22C5-E4118557CCDA}"/>
              </a:ext>
            </a:extLst>
          </p:cNvPr>
          <p:cNvSpPr txBox="1"/>
          <p:nvPr/>
        </p:nvSpPr>
        <p:spPr>
          <a:xfrm>
            <a:off x="705892" y="1772081"/>
            <a:ext cx="7701788" cy="7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in this work are the criteria that distinguishes different simulators.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Identified parameters are categorized into 6 categories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B6238D6B-DE1D-54B7-F63C-C4A06821A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42033"/>
              </p:ext>
            </p:extLst>
          </p:nvPr>
        </p:nvGraphicFramePr>
        <p:xfrm>
          <a:off x="705891" y="3381383"/>
          <a:ext cx="10515599" cy="1898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16D37-EEC8-723C-8CE8-58A8C885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BA66B-E8DB-2C94-F1A5-12DF39207BE7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143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A866-37A9-2386-98D1-2B07F6B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Sensors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81914-FB18-3235-0CEA-B74B60F07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11" b="34706"/>
          <a:stretch/>
        </p:blipFill>
        <p:spPr>
          <a:xfrm>
            <a:off x="8303292" y="5230205"/>
            <a:ext cx="3888708" cy="13255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EB205AF-AF7B-A234-2C2A-6001A756D4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72C13-321D-FB08-1D9D-7F7510772C6A}"/>
              </a:ext>
            </a:extLst>
          </p:cNvPr>
          <p:cNvSpPr txBox="1"/>
          <p:nvPr/>
        </p:nvSpPr>
        <p:spPr>
          <a:xfrm>
            <a:off x="838200" y="1695977"/>
            <a:ext cx="7795724" cy="4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are the tools which used to perceive the environment and vehicle data.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A13B6-0008-4DF2-F510-09D0C1063C15}"/>
              </a:ext>
            </a:extLst>
          </p:cNvPr>
          <p:cNvSpPr txBox="1"/>
          <p:nvPr/>
        </p:nvSpPr>
        <p:spPr>
          <a:xfrm>
            <a:off x="838200" y="2395542"/>
            <a:ext cx="5109091" cy="253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Default sensors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Synchronous sensors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defined sensors position and orientation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of sensor readings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sensor models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defined sensors and Observers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3FC0E-DA59-FF15-E463-79380FAC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13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805DC4-F125-34E8-FB64-4A828482D18B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82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A866-37A9-2386-98D1-2B07F6B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Actors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49C8A-53AB-EAAF-CA90-880CF98202F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48D2CC-055C-9C41-E2FB-3DFC3120847D}"/>
              </a:ext>
            </a:extLst>
          </p:cNvPr>
          <p:cNvSpPr txBox="1"/>
          <p:nvPr/>
        </p:nvSpPr>
        <p:spPr>
          <a:xfrm>
            <a:off x="838200" y="1690688"/>
            <a:ext cx="86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Actors are the stationary (Buildings, trees) and non stationary (People, cars) objects within the environment. The parameter are further classified into Geometry and behaviour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1E0C7C-462E-7209-16FD-6033DC572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37916"/>
              </p:ext>
            </p:extLst>
          </p:nvPr>
        </p:nvGraphicFramePr>
        <p:xfrm>
          <a:off x="838200" y="2337019"/>
          <a:ext cx="8086912" cy="4423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7523">
                  <a:extLst>
                    <a:ext uri="{9D8B030D-6E8A-4147-A177-3AD203B41FA5}">
                      <a16:colId xmlns:a16="http://schemas.microsoft.com/office/drawing/2014/main" val="1238987944"/>
                    </a:ext>
                  </a:extLst>
                </a:gridCol>
                <a:gridCol w="3579389">
                  <a:extLst>
                    <a:ext uri="{9D8B030D-6E8A-4147-A177-3AD203B41FA5}">
                      <a16:colId xmlns:a16="http://schemas.microsoft.com/office/drawing/2014/main" val="2436209505"/>
                    </a:ext>
                  </a:extLst>
                </a:gridCol>
              </a:tblGrid>
              <a:tr h="33067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2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2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21574"/>
                  </a:ext>
                </a:extLst>
              </a:tr>
              <a:tr h="3223380">
                <a:tc>
                  <a:txBody>
                    <a:bodyPr/>
                    <a:lstStyle/>
                    <a:p>
                      <a:pPr marL="742950" lvl="1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defines Scenarios</a:t>
                      </a:r>
                    </a:p>
                    <a:p>
                      <a:pPr marL="742950" lvl="1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Predefines models for Actors</a:t>
                      </a:r>
                    </a:p>
                    <a:p>
                      <a:pPr marL="742950" lvl="1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User-Defined Actors</a:t>
                      </a:r>
                    </a:p>
                    <a:p>
                      <a:pPr marL="742950" lvl="1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 Actors and Spawning Location</a:t>
                      </a:r>
                    </a:p>
                    <a:p>
                      <a:pPr marL="742950" lvl="1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Recreation of Real time models</a:t>
                      </a:r>
                    </a:p>
                    <a:p>
                      <a:pPr marL="742950" lvl="1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Path/ destination of Actors</a:t>
                      </a:r>
                    </a:p>
                    <a:p>
                      <a:pPr marL="742950" lvl="1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 aware spawning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ü"/>
                      </a:pP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defined Rules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defined Rules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Distinguishable Behavioral pattern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aggressiveness in driving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Reproducibility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ü"/>
                      </a:pP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9314851"/>
                  </a:ext>
                </a:extLst>
              </a:tr>
            </a:tbl>
          </a:graphicData>
        </a:graphic>
      </p:graphicFrame>
      <p:pic>
        <p:nvPicPr>
          <p:cNvPr id="11" name="Graphic 10" descr="Dance">
            <a:extLst>
              <a:ext uri="{FF2B5EF4-FFF2-40B4-BE49-F238E27FC236}">
                <a16:creationId xmlns:a16="http://schemas.microsoft.com/office/drawing/2014/main" id="{09C9F3A8-68D2-E505-1FA6-892F1A371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9759" y="4993341"/>
            <a:ext cx="1689489" cy="168948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1A682A-A38F-F94A-FC4C-8987B8FF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14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20D8-3DA4-2B96-3B06-67F75298F2E4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26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A866-37A9-2386-98D1-2B07F6B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98F73-784A-1134-6897-A08B48A4E9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pic>
        <p:nvPicPr>
          <p:cNvPr id="15" name="Graphic 14" descr="Hill scene">
            <a:extLst>
              <a:ext uri="{FF2B5EF4-FFF2-40B4-BE49-F238E27FC236}">
                <a16:creationId xmlns:a16="http://schemas.microsoft.com/office/drawing/2014/main" id="{5A0EDC51-39F4-E88A-0F51-A3C8F375A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7020" y="4569762"/>
            <a:ext cx="1969150" cy="1969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B65E1A-9AF7-27D2-8217-0D6232CE3C2C}"/>
              </a:ext>
            </a:extLst>
          </p:cNvPr>
          <p:cNvSpPr txBox="1"/>
          <p:nvPr/>
        </p:nvSpPr>
        <p:spPr>
          <a:xfrm>
            <a:off x="838201" y="1690688"/>
            <a:ext cx="86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Environment refers to the setting in which the car operates which includes Map, Weather, Terrain…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7C9425A-E89A-A9DE-58E3-BDF80B350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060242"/>
              </p:ext>
            </p:extLst>
          </p:nvPr>
        </p:nvGraphicFramePr>
        <p:xfrm>
          <a:off x="838200" y="2711476"/>
          <a:ext cx="7995598" cy="31146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7799">
                  <a:extLst>
                    <a:ext uri="{9D8B030D-6E8A-4147-A177-3AD203B41FA5}">
                      <a16:colId xmlns:a16="http://schemas.microsoft.com/office/drawing/2014/main" val="1759482796"/>
                    </a:ext>
                  </a:extLst>
                </a:gridCol>
                <a:gridCol w="3997799">
                  <a:extLst>
                    <a:ext uri="{9D8B030D-6E8A-4147-A177-3AD203B41FA5}">
                      <a16:colId xmlns:a16="http://schemas.microsoft.com/office/drawing/2014/main" val="1919127693"/>
                    </a:ext>
                  </a:extLst>
                </a:gridCol>
              </a:tblGrid>
              <a:tr h="486378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defined libraries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defined scenarios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885927954"/>
                  </a:ext>
                </a:extLst>
              </a:tr>
              <a:tr h="486378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defined environments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definition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068236986"/>
                  </a:ext>
                </a:extLst>
              </a:tr>
              <a:tr h="486378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world maps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levels of sun shades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96155759"/>
                  </a:ext>
                </a:extLst>
              </a:tr>
              <a:tr h="486378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Photorealism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Special optical features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29122174"/>
                  </a:ext>
                </a:extLst>
              </a:tr>
              <a:tr h="486378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resolution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visualization and analytical tools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48685915"/>
                  </a:ext>
                </a:extLst>
              </a:tr>
              <a:tr h="682785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 aware map-planning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I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Recording</a:t>
                      </a:r>
                      <a:endParaRPr lang="en-IN" sz="1600" b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Courier New" panose="02070309020205020404" pitchFamily="49" charset="0"/>
                        <a:buChar char="o"/>
                      </a:pP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83627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5AABF-5118-B14C-4F99-3E6EB96E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B2590-5B16-FFDA-F8F9-D77DA42F5463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594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A866-37A9-2386-98D1-2B07F6B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Ego vehicle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70A00-C622-0F96-5382-A439178758B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Car">
            <a:extLst>
              <a:ext uri="{FF2B5EF4-FFF2-40B4-BE49-F238E27FC236}">
                <a16:creationId xmlns:a16="http://schemas.microsoft.com/office/drawing/2014/main" id="{A5713015-F271-CBE1-AE3F-CAFC3C55C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5113" y="4455459"/>
            <a:ext cx="2402541" cy="2402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01862-0F30-E0F5-2147-E21FBC755066}"/>
              </a:ext>
            </a:extLst>
          </p:cNvPr>
          <p:cNvSpPr txBox="1"/>
          <p:nvPr/>
        </p:nvSpPr>
        <p:spPr>
          <a:xfrm>
            <a:off x="838201" y="1690688"/>
            <a:ext cx="86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ego vehicle is the vehicle which is subjected to training or testing for autonomous driving within the simulator.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A300A3-5961-299C-4027-DA683073C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78988"/>
              </p:ext>
            </p:extLst>
          </p:nvPr>
        </p:nvGraphicFramePr>
        <p:xfrm>
          <a:off x="838199" y="2537009"/>
          <a:ext cx="4585447" cy="274171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585447">
                  <a:extLst>
                    <a:ext uri="{9D8B030D-6E8A-4147-A177-3AD203B41FA5}">
                      <a16:colId xmlns:a16="http://schemas.microsoft.com/office/drawing/2014/main" val="3485662028"/>
                    </a:ext>
                  </a:extLst>
                </a:gridCol>
              </a:tblGrid>
              <a:tr h="548342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Geometry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8977167"/>
                  </a:ext>
                </a:extLst>
              </a:tr>
              <a:tr h="548342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Wheel Geometry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8751126"/>
                  </a:ext>
                </a:extLst>
              </a:tr>
              <a:tr h="548342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world models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1709775"/>
                  </a:ext>
                </a:extLst>
              </a:tr>
              <a:tr h="548342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commands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7510883"/>
                  </a:ext>
                </a:extLst>
              </a:tr>
              <a:tr h="548342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components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2426839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7339E7-C4AA-9BDF-57C7-C81B1091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16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24E94-110C-5955-6E10-FE3909AD4CAE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727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A866-37A9-2386-98D1-2B07F6B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1AEB5-A7A5-FFDA-5DB5-1104EED6C56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 descr="Programmer">
            <a:extLst>
              <a:ext uri="{FF2B5EF4-FFF2-40B4-BE49-F238E27FC236}">
                <a16:creationId xmlns:a16="http://schemas.microsoft.com/office/drawing/2014/main" id="{93845A2A-C067-5292-1981-82FD4FD05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296" y="4720248"/>
            <a:ext cx="1698812" cy="1698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EAE054-8F86-21AB-DF29-AB7B662C9858}"/>
              </a:ext>
            </a:extLst>
          </p:cNvPr>
          <p:cNvSpPr txBox="1"/>
          <p:nvPr/>
        </p:nvSpPr>
        <p:spPr>
          <a:xfrm>
            <a:off x="838200" y="1511311"/>
            <a:ext cx="612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is the framework within which the simulator operates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EAC8-071E-0E30-A3F4-25AB89727E24}"/>
              </a:ext>
            </a:extLst>
          </p:cNvPr>
          <p:cNvSpPr txBox="1"/>
          <p:nvPr/>
        </p:nvSpPr>
        <p:spPr>
          <a:xfrm>
            <a:off x="838200" y="2008093"/>
            <a:ext cx="7315200" cy="3956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Cross platform Compatibility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Scripting Language support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 resource evaluation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Community support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computing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FCD03-70CE-078D-08C4-3D71B4F3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17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E0D57-CA93-1169-EFB5-8C1E50F5941A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17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A866-37A9-2386-98D1-2B07F6B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Driving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F4736-4BE8-6C9E-648C-68654C88601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pic>
        <p:nvPicPr>
          <p:cNvPr id="6146" name="Picture 2" descr="Artificial Intelligence AI icon PNG and SVG Vector Free Download">
            <a:extLst>
              <a:ext uri="{FF2B5EF4-FFF2-40B4-BE49-F238E27FC236}">
                <a16:creationId xmlns:a16="http://schemas.microsoft.com/office/drawing/2014/main" id="{B0E787D1-291E-A37D-191C-5E4CD7A6B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576" y="5206676"/>
            <a:ext cx="1340224" cy="137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5AC775-769C-6D16-5222-AAC7D495A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339850"/>
              </p:ext>
            </p:extLst>
          </p:nvPr>
        </p:nvGraphicFramePr>
        <p:xfrm>
          <a:off x="838200" y="2563346"/>
          <a:ext cx="4494845" cy="23839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94845">
                  <a:extLst>
                    <a:ext uri="{9D8B030D-6E8A-4147-A177-3AD203B41FA5}">
                      <a16:colId xmlns:a16="http://schemas.microsoft.com/office/drawing/2014/main" val="2577408361"/>
                    </a:ext>
                  </a:extLst>
                </a:gridCol>
              </a:tblGrid>
              <a:tr h="595998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Exchange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0306034"/>
                  </a:ext>
                </a:extLst>
              </a:tr>
              <a:tr h="595998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Logging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3054978"/>
                  </a:ext>
                </a:extLst>
              </a:tr>
              <a:tr h="595998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in Loop (</a:t>
                      </a:r>
                      <a:r>
                        <a:rPr lang="en-IN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HiL</a:t>
                      </a: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3730019"/>
                  </a:ext>
                </a:extLst>
              </a:tr>
              <a:tr h="595998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5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I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Libraries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53594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EF9349-2E94-24B6-F51C-10E79216506E}"/>
              </a:ext>
            </a:extLst>
          </p:cNvPr>
          <p:cNvSpPr txBox="1"/>
          <p:nvPr/>
        </p:nvSpPr>
        <p:spPr>
          <a:xfrm>
            <a:off x="838200" y="1690688"/>
            <a:ext cx="867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Algorithm is the model which is subjected to training or testing, which drives the vehicle within simulator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3FCA1F-9676-5DCB-0C37-27A82C75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18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2A05B-5A96-DE9C-973A-13143B6D002F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137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A866-37A9-2386-98D1-2B07F6B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F4736-4BE8-6C9E-648C-68654C88601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AE1168-B4BF-6E9A-1523-54CBD5D8C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66472"/>
              </p:ext>
            </p:extLst>
          </p:nvPr>
        </p:nvGraphicFramePr>
        <p:xfrm>
          <a:off x="2883647" y="2581900"/>
          <a:ext cx="437388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6560">
                  <a:extLst>
                    <a:ext uri="{9D8B030D-6E8A-4147-A177-3AD203B41FA5}">
                      <a16:colId xmlns:a16="http://schemas.microsoft.com/office/drawing/2014/main" val="4145808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9728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72891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14688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29855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40412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15496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2676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17341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7872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72705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3586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44570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114390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1561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05117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941241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90294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2413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927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S1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61984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B824D39-3855-5972-09E3-F828828DD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57567"/>
              </p:ext>
            </p:extLst>
          </p:nvPr>
        </p:nvGraphicFramePr>
        <p:xfrm>
          <a:off x="2883647" y="5190588"/>
          <a:ext cx="437388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6560">
                  <a:extLst>
                    <a:ext uri="{9D8B030D-6E8A-4147-A177-3AD203B41FA5}">
                      <a16:colId xmlns:a16="http://schemas.microsoft.com/office/drawing/2014/main" val="4145808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9728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72891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14688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29855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40412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15496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2676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17341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7872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72705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3586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44570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114390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1561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05117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941241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90294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2413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927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S5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6198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21CD5F-9290-18E5-D89D-C51EC1C8F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78653"/>
              </p:ext>
            </p:extLst>
          </p:nvPr>
        </p:nvGraphicFramePr>
        <p:xfrm>
          <a:off x="2883648" y="3250568"/>
          <a:ext cx="437388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6560">
                  <a:extLst>
                    <a:ext uri="{9D8B030D-6E8A-4147-A177-3AD203B41FA5}">
                      <a16:colId xmlns:a16="http://schemas.microsoft.com/office/drawing/2014/main" val="4145808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9728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72891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14688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29855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40412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15496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2676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17341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7872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72705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3586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44570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114390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1561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05117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941241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90294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2413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927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61984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FE9F1B4-6D2F-C1AC-360C-44CA2DC50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28049"/>
              </p:ext>
            </p:extLst>
          </p:nvPr>
        </p:nvGraphicFramePr>
        <p:xfrm>
          <a:off x="2883647" y="3915496"/>
          <a:ext cx="437388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6560">
                  <a:extLst>
                    <a:ext uri="{9D8B030D-6E8A-4147-A177-3AD203B41FA5}">
                      <a16:colId xmlns:a16="http://schemas.microsoft.com/office/drawing/2014/main" val="4145808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9728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72891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14688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29855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40412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15496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2676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17341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7872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72705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3586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44570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114390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1561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05117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941241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90294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2413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927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S3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61984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0B2F57B-E979-B8A4-014F-C33547F22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799926"/>
              </p:ext>
            </p:extLst>
          </p:nvPr>
        </p:nvGraphicFramePr>
        <p:xfrm>
          <a:off x="2883647" y="4550697"/>
          <a:ext cx="437388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6560">
                  <a:extLst>
                    <a:ext uri="{9D8B030D-6E8A-4147-A177-3AD203B41FA5}">
                      <a16:colId xmlns:a16="http://schemas.microsoft.com/office/drawing/2014/main" val="4145808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09728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72891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14688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29855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40412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15496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2676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17341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7872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72705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3586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44570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114390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1561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205117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941241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90294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24136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2927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S4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61984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8ABFE23-3294-F656-2931-FA46E0094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006539"/>
              </p:ext>
            </p:extLst>
          </p:nvPr>
        </p:nvGraphicFramePr>
        <p:xfrm>
          <a:off x="1619624" y="2480396"/>
          <a:ext cx="433294" cy="3241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33294">
                  <a:extLst>
                    <a:ext uri="{9D8B030D-6E8A-4147-A177-3AD203B41FA5}">
                      <a16:colId xmlns:a16="http://schemas.microsoft.com/office/drawing/2014/main" val="2457320463"/>
                    </a:ext>
                  </a:extLst>
                </a:gridCol>
              </a:tblGrid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5112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5342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3790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90788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55526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254959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432612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813414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247444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92263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4259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41324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06249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777099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41391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996972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965932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463392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313483"/>
                  </a:ext>
                </a:extLst>
              </a:tr>
              <a:tr h="156977">
                <a:tc>
                  <a:txBody>
                    <a:bodyPr/>
                    <a:lstStyle/>
                    <a:p>
                      <a:pPr>
                        <a:lnSpc>
                          <a:spcPct val="5000"/>
                        </a:lnSpc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0774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0200AD4-FF33-1B78-D41C-F1D0B22554D9}"/>
              </a:ext>
            </a:extLst>
          </p:cNvPr>
          <p:cNvSpPr txBox="1"/>
          <p:nvPr/>
        </p:nvSpPr>
        <p:spPr>
          <a:xfrm rot="16200000">
            <a:off x="645458" y="3736438"/>
            <a:ext cx="134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Weight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54AB0D-AF1D-AAC3-18BA-E5D1BFE4E8CB}"/>
              </a:ext>
            </a:extLst>
          </p:cNvPr>
          <p:cNvSpPr/>
          <p:nvPr/>
        </p:nvSpPr>
        <p:spPr>
          <a:xfrm>
            <a:off x="9273416" y="2581900"/>
            <a:ext cx="811877" cy="37104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E6C2F-C452-96DC-D316-FB14982D16C4}"/>
              </a:ext>
            </a:extLst>
          </p:cNvPr>
          <p:cNvSpPr/>
          <p:nvPr/>
        </p:nvSpPr>
        <p:spPr>
          <a:xfrm>
            <a:off x="9280314" y="3250567"/>
            <a:ext cx="811877" cy="37104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623430-47E6-A94F-9EDC-A445C87F490C}"/>
              </a:ext>
            </a:extLst>
          </p:cNvPr>
          <p:cNvSpPr/>
          <p:nvPr/>
        </p:nvSpPr>
        <p:spPr>
          <a:xfrm>
            <a:off x="9280314" y="3915496"/>
            <a:ext cx="811877" cy="37104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504ECF-8874-8126-8F96-B6F618CA51A5}"/>
              </a:ext>
            </a:extLst>
          </p:cNvPr>
          <p:cNvSpPr/>
          <p:nvPr/>
        </p:nvSpPr>
        <p:spPr>
          <a:xfrm>
            <a:off x="9280314" y="4550697"/>
            <a:ext cx="811877" cy="37104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2AF219-8C5D-A6A6-10BC-8EEADE707BF7}"/>
              </a:ext>
            </a:extLst>
          </p:cNvPr>
          <p:cNvSpPr/>
          <p:nvPr/>
        </p:nvSpPr>
        <p:spPr>
          <a:xfrm>
            <a:off x="9280314" y="5190485"/>
            <a:ext cx="811877" cy="37104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D22660-5B23-5CA3-7C02-A72FC3580F90}"/>
                  </a:ext>
                </a:extLst>
              </p:cNvPr>
              <p:cNvSpPr txBox="1"/>
              <p:nvPr/>
            </p:nvSpPr>
            <p:spPr>
              <a:xfrm>
                <a:off x="2331390" y="3716195"/>
                <a:ext cx="43329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D22660-5B23-5CA3-7C02-A72FC3580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390" y="3716195"/>
                <a:ext cx="433294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FD90F41-529C-524F-EF43-D50BC2C32A3A}"/>
              </a:ext>
            </a:extLst>
          </p:cNvPr>
          <p:cNvSpPr txBox="1"/>
          <p:nvPr/>
        </p:nvSpPr>
        <p:spPr>
          <a:xfrm>
            <a:off x="9273416" y="185255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0AD3F-E041-9FCD-DC1D-7C798366F90D}"/>
              </a:ext>
            </a:extLst>
          </p:cNvPr>
          <p:cNvSpPr txBox="1"/>
          <p:nvPr/>
        </p:nvSpPr>
        <p:spPr>
          <a:xfrm>
            <a:off x="4642252" y="1915856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Scores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2FDC37-63C7-0680-CB00-C1E1AEAFFEA0}"/>
              </a:ext>
            </a:extLst>
          </p:cNvPr>
          <p:cNvCxnSpPr/>
          <p:nvPr/>
        </p:nvCxnSpPr>
        <p:spPr>
          <a:xfrm>
            <a:off x="7467600" y="2767320"/>
            <a:ext cx="1138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879164-E0C7-DC8A-33BD-0749EE8C5DF8}"/>
              </a:ext>
            </a:extLst>
          </p:cNvPr>
          <p:cNvCxnSpPr/>
          <p:nvPr/>
        </p:nvCxnSpPr>
        <p:spPr>
          <a:xfrm>
            <a:off x="7467600" y="3417261"/>
            <a:ext cx="1138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334CBE2-17B0-4403-2CDF-BA6BF458428C}"/>
              </a:ext>
            </a:extLst>
          </p:cNvPr>
          <p:cNvCxnSpPr/>
          <p:nvPr/>
        </p:nvCxnSpPr>
        <p:spPr>
          <a:xfrm>
            <a:off x="7467600" y="4062282"/>
            <a:ext cx="1138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472616B-CE13-27EF-C069-D257F90D02FC}"/>
              </a:ext>
            </a:extLst>
          </p:cNvPr>
          <p:cNvCxnSpPr/>
          <p:nvPr/>
        </p:nvCxnSpPr>
        <p:spPr>
          <a:xfrm>
            <a:off x="7467600" y="4694046"/>
            <a:ext cx="1138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4CD313-EF43-8C05-0CCC-72C220EA9CA3}"/>
              </a:ext>
            </a:extLst>
          </p:cNvPr>
          <p:cNvCxnSpPr/>
          <p:nvPr/>
        </p:nvCxnSpPr>
        <p:spPr>
          <a:xfrm>
            <a:off x="7467600" y="5376007"/>
            <a:ext cx="1138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51827-EA27-2CA6-A4D5-86A774D3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19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4B38A-E843-17A4-2FC5-27B101E526A9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75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5657-3465-E8C7-6E8F-728D9809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54C07-91EC-C1BB-69B5-8544FA3FF4D8}"/>
              </a:ext>
            </a:extLst>
          </p:cNvPr>
          <p:cNvSpPr txBox="1"/>
          <p:nvPr/>
        </p:nvSpPr>
        <p:spPr>
          <a:xfrm>
            <a:off x="1057835" y="1819835"/>
            <a:ext cx="4801314" cy="4359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Introduction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Comparative study</a:t>
            </a:r>
            <a:endParaRPr lang="en-IN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Parameters</a:t>
            </a:r>
            <a:endParaRPr lang="en-IN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model based simulators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93A9E6-B7B3-F48A-8589-AB41951718CD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BFBF67-A33A-D38D-767E-A5C0895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799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A866-37A9-2386-98D1-2B07F6B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F4736-4BE8-6C9E-648C-68654C88601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DE02C8-60AC-5949-4F4B-8B6D344F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083335"/>
              </p:ext>
            </p:extLst>
          </p:nvPr>
        </p:nvGraphicFramePr>
        <p:xfrm>
          <a:off x="3553446" y="2743396"/>
          <a:ext cx="5085108" cy="1972577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71277">
                  <a:extLst>
                    <a:ext uri="{9D8B030D-6E8A-4147-A177-3AD203B41FA5}">
                      <a16:colId xmlns:a16="http://schemas.microsoft.com/office/drawing/2014/main" val="1192900667"/>
                    </a:ext>
                  </a:extLst>
                </a:gridCol>
                <a:gridCol w="1271277">
                  <a:extLst>
                    <a:ext uri="{9D8B030D-6E8A-4147-A177-3AD203B41FA5}">
                      <a16:colId xmlns:a16="http://schemas.microsoft.com/office/drawing/2014/main" val="3368909138"/>
                    </a:ext>
                  </a:extLst>
                </a:gridCol>
                <a:gridCol w="1271277">
                  <a:extLst>
                    <a:ext uri="{9D8B030D-6E8A-4147-A177-3AD203B41FA5}">
                      <a16:colId xmlns:a16="http://schemas.microsoft.com/office/drawing/2014/main" val="2644604424"/>
                    </a:ext>
                  </a:extLst>
                </a:gridCol>
                <a:gridCol w="1271277">
                  <a:extLst>
                    <a:ext uri="{9D8B030D-6E8A-4147-A177-3AD203B41FA5}">
                      <a16:colId xmlns:a16="http://schemas.microsoft.com/office/drawing/2014/main" val="3517745546"/>
                    </a:ext>
                  </a:extLst>
                </a:gridCol>
              </a:tblGrid>
              <a:tr h="3912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CARLA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Summit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LGVSL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97692"/>
                  </a:ext>
                </a:extLst>
              </a:tr>
              <a:tr h="3912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1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19.7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53883067"/>
                  </a:ext>
                </a:extLst>
              </a:tr>
              <a:tr h="3912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2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22.5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7053355"/>
                  </a:ext>
                </a:extLst>
              </a:tr>
              <a:tr h="3912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3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16.65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0796978"/>
                  </a:ext>
                </a:extLst>
              </a:tr>
              <a:tr h="40755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4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29.7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4053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118E56-49A3-5971-3DD4-55F62571C611}"/>
              </a:ext>
            </a:extLst>
          </p:cNvPr>
          <p:cNvSpPr txBox="1"/>
          <p:nvPr/>
        </p:nvSpPr>
        <p:spPr>
          <a:xfrm>
            <a:off x="838200" y="1695977"/>
            <a:ext cx="795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is validated with 4 different use cases and the result are as follows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AD0CD-B62A-0669-6E61-85D3CAB7E9E7}"/>
              </a:ext>
            </a:extLst>
          </p:cNvPr>
          <p:cNvSpPr txBox="1"/>
          <p:nvPr/>
        </p:nvSpPr>
        <p:spPr>
          <a:xfrm>
            <a:off x="371804" y="5913389"/>
            <a:ext cx="11505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User 1 : </a:t>
            </a:r>
            <a:r>
              <a:rPr lang="en-US" sz="1100" dirty="0"/>
              <a:t>A university student primarily focused on projects involving sensory data generation, feedback, and training deep learning models. While realism isn’t a top priority, it would be advantageous.</a:t>
            </a:r>
          </a:p>
          <a:p>
            <a:r>
              <a:rPr lang="en-US" sz="1100" dirty="0"/>
              <a:t>User 2 : A software tester at an automobile company concentrating on validating model performance in real-world scenarios.</a:t>
            </a:r>
          </a:p>
          <a:p>
            <a:r>
              <a:rPr lang="en-IN" sz="1100" dirty="0"/>
              <a:t>User 3 : </a:t>
            </a:r>
            <a:r>
              <a:rPr lang="en-US" sz="1100" dirty="0"/>
              <a:t>A research scholar striving to achieve autonomous driving within a confined environment, aiming to replicate real-world custom environments within the simulator.</a:t>
            </a:r>
          </a:p>
          <a:p>
            <a:r>
              <a:rPr lang="en-IN" sz="1100" dirty="0"/>
              <a:t>User 4 : </a:t>
            </a:r>
            <a:r>
              <a:rPr lang="en-US" sz="1100" dirty="0"/>
              <a:t>Emphasizes data generation, resembling a data collector preparing datasets, not limited to autonomous driving or ML. Customization options and distributed computing hold importance.</a:t>
            </a:r>
            <a:endParaRPr lang="en-IN" sz="11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374CB6-D7EF-ACDA-5776-1C732D1709E8}"/>
              </a:ext>
            </a:extLst>
          </p:cNvPr>
          <p:cNvCxnSpPr/>
          <p:nvPr/>
        </p:nvCxnSpPr>
        <p:spPr>
          <a:xfrm>
            <a:off x="289560" y="5913389"/>
            <a:ext cx="1161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C26EDAE-07FE-11D1-BB9B-42539FFB5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304143"/>
              </p:ext>
            </p:extLst>
          </p:nvPr>
        </p:nvGraphicFramePr>
        <p:xfrm>
          <a:off x="3553446" y="2743395"/>
          <a:ext cx="5085108" cy="1972577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71277">
                  <a:extLst>
                    <a:ext uri="{9D8B030D-6E8A-4147-A177-3AD203B41FA5}">
                      <a16:colId xmlns:a16="http://schemas.microsoft.com/office/drawing/2014/main" val="1192900667"/>
                    </a:ext>
                  </a:extLst>
                </a:gridCol>
                <a:gridCol w="1271277">
                  <a:extLst>
                    <a:ext uri="{9D8B030D-6E8A-4147-A177-3AD203B41FA5}">
                      <a16:colId xmlns:a16="http://schemas.microsoft.com/office/drawing/2014/main" val="3368909138"/>
                    </a:ext>
                  </a:extLst>
                </a:gridCol>
                <a:gridCol w="1271277">
                  <a:extLst>
                    <a:ext uri="{9D8B030D-6E8A-4147-A177-3AD203B41FA5}">
                      <a16:colId xmlns:a16="http://schemas.microsoft.com/office/drawing/2014/main" val="2644604424"/>
                    </a:ext>
                  </a:extLst>
                </a:gridCol>
                <a:gridCol w="1271277">
                  <a:extLst>
                    <a:ext uri="{9D8B030D-6E8A-4147-A177-3AD203B41FA5}">
                      <a16:colId xmlns:a16="http://schemas.microsoft.com/office/drawing/2014/main" val="3517745546"/>
                    </a:ext>
                  </a:extLst>
                </a:gridCol>
              </a:tblGrid>
              <a:tr h="3912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CARLA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Summit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LGVSL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97692"/>
                  </a:ext>
                </a:extLst>
              </a:tr>
              <a:tr h="3912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1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19.7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53883067"/>
                  </a:ext>
                </a:extLst>
              </a:tr>
              <a:tr h="3912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2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22.5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7053355"/>
                  </a:ext>
                </a:extLst>
              </a:tr>
              <a:tr h="3912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3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16.65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0796978"/>
                  </a:ext>
                </a:extLst>
              </a:tr>
              <a:tr h="40755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4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18.4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</a:t>
                      </a:r>
                      <a:endParaRPr lang="en-IN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4053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942017BE-43EB-0810-7C4C-0B47584260F7}"/>
              </a:ext>
            </a:extLst>
          </p:cNvPr>
          <p:cNvGrpSpPr/>
          <p:nvPr/>
        </p:nvGrpSpPr>
        <p:grpSpPr>
          <a:xfrm>
            <a:off x="6447723" y="3148395"/>
            <a:ext cx="1882420" cy="1542918"/>
            <a:chOff x="6447723" y="3148395"/>
            <a:chExt cx="1882420" cy="1542918"/>
          </a:xfrm>
          <a:noFill/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27D35D-4FDA-6DA9-27D0-304AE5E3F746}"/>
                </a:ext>
              </a:extLst>
            </p:cNvPr>
            <p:cNvSpPr txBox="1"/>
            <p:nvPr/>
          </p:nvSpPr>
          <p:spPr>
            <a:xfrm>
              <a:off x="6532683" y="314839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964FDC-15D8-D70A-1413-9264AB54FD85}"/>
                </a:ext>
              </a:extLst>
            </p:cNvPr>
            <p:cNvSpPr txBox="1"/>
            <p:nvPr/>
          </p:nvSpPr>
          <p:spPr>
            <a:xfrm>
              <a:off x="7828083" y="35450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E2A5A-FF13-1650-DDD3-98A4A2278243}"/>
                </a:ext>
              </a:extLst>
            </p:cNvPr>
            <p:cNvSpPr txBox="1"/>
            <p:nvPr/>
          </p:nvSpPr>
          <p:spPr>
            <a:xfrm>
              <a:off x="6447723" y="393176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23.4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2B76E0-8BEE-4A0E-2BF5-C72257C98A51}"/>
                </a:ext>
              </a:extLst>
            </p:cNvPr>
            <p:cNvSpPr txBox="1"/>
            <p:nvPr/>
          </p:nvSpPr>
          <p:spPr>
            <a:xfrm>
              <a:off x="7741520" y="432198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29.7</a:t>
              </a:r>
            </a:p>
          </p:txBody>
        </p: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8CCDE6-6F7C-A2EB-577C-B20AB8A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20</a:t>
            </a:fld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1C08C-D438-2405-6022-D98FC97C4E91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BD3DD-6F3D-439F-D422-776BF9B13852}"/>
              </a:ext>
            </a:extLst>
          </p:cNvPr>
          <p:cNvSpPr txBox="1"/>
          <p:nvPr/>
        </p:nvSpPr>
        <p:spPr>
          <a:xfrm>
            <a:off x="10813774" y="530749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file"/>
              </a:rPr>
              <a:t>Scores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9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A866-37A9-2386-98D1-2B07F6B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F4736-4BE8-6C9E-648C-68654C88601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87624B-47CB-597D-417D-E8E605A16015}"/>
              </a:ext>
            </a:extLst>
          </p:cNvPr>
          <p:cNvSpPr txBox="1"/>
          <p:nvPr/>
        </p:nvSpPr>
        <p:spPr>
          <a:xfrm>
            <a:off x="838200" y="1389530"/>
            <a:ext cx="8579913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certain aspects of the simulators (Base scores) proves to be challenging such as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Photorealism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recourses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8DF41-2AFE-765D-423E-565A542FC036}"/>
              </a:ext>
            </a:extLst>
          </p:cNvPr>
          <p:cNvSpPr txBox="1"/>
          <p:nvPr/>
        </p:nvSpPr>
        <p:spPr>
          <a:xfrm>
            <a:off x="838200" y="3245224"/>
            <a:ext cx="29418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810D7-BFB3-8F2B-4A72-826051DC67B5}"/>
              </a:ext>
            </a:extLst>
          </p:cNvPr>
          <p:cNvSpPr txBox="1"/>
          <p:nvPr/>
        </p:nvSpPr>
        <p:spPr>
          <a:xfrm>
            <a:off x="838200" y="4193618"/>
            <a:ext cx="10452670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Photorealism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Subjective </a:t>
            </a:r>
          </a:p>
          <a:p>
            <a:pPr>
              <a:lnSpc>
                <a:spcPct val="2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Computational recourse  Comparing the power consumption against a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4" action="ppaction://hlinksldjump"/>
              </a:rPr>
              <a:t>baseline system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 maximum usage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20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F1B48F-9E93-9825-59FE-627AEF5E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21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D2947-D793-A235-FBD4-9C31334E9BE2}"/>
              </a:ext>
            </a:extLst>
          </p:cNvPr>
          <p:cNvSpPr txBox="1"/>
          <p:nvPr/>
        </p:nvSpPr>
        <p:spPr>
          <a:xfrm>
            <a:off x="0" y="0"/>
            <a:ext cx="125730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09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5657-3465-E8C7-6E8F-728D9809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54C07-91EC-C1BB-69B5-8544FA3FF4D8}"/>
              </a:ext>
            </a:extLst>
          </p:cNvPr>
          <p:cNvSpPr txBox="1"/>
          <p:nvPr/>
        </p:nvSpPr>
        <p:spPr>
          <a:xfrm>
            <a:off x="1057835" y="1819835"/>
            <a:ext cx="5129930" cy="436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 based simulators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93A9E6-B7B3-F48A-8589-AB41951718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4590B-B47F-52CA-7A06-7DCF5B87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42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F1A1-881C-EFC5-C065-5EF139C7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a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9A2AD-2EB8-882A-40D5-3EAAD863A0C0}"/>
              </a:ext>
            </a:extLst>
          </p:cNvPr>
          <p:cNvSpPr txBox="1"/>
          <p:nvPr/>
        </p:nvSpPr>
        <p:spPr>
          <a:xfrm>
            <a:off x="838200" y="1880643"/>
            <a:ext cx="983294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Mimic the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world dynamics.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and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 the transition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sensor/observation at every timestep for action taken.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sensory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scenario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feedback to the action taken (Rewards, Penalties)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C696F5-1923-6BE2-3FFA-67B3C8591B5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15012-D347-510D-AA2A-B72E2E2D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23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32B05-ECBA-63A2-4139-540BDD9EAFC2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1177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F531-89AB-CCB2-FABD-0995B103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data transition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788DA-21FE-F758-F5E7-96DCB9695CD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54970-E260-29E5-A3B0-7CD9553CA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"/>
          <a:stretch/>
        </p:blipFill>
        <p:spPr>
          <a:xfrm>
            <a:off x="690455" y="2000556"/>
            <a:ext cx="4071338" cy="3111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395A12-0B8D-99F4-DCD8-41D687E0808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793" y="3556384"/>
            <a:ext cx="20558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B5F5CC9-7410-3A85-EC6F-2E60FDE0C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>
          <a:xfrm>
            <a:off x="6817644" y="2000556"/>
            <a:ext cx="4073289" cy="3111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20BF5-3FD9-2499-522C-6547340DF0BF}"/>
                  </a:ext>
                </a:extLst>
              </p:cNvPr>
              <p:cNvSpPr txBox="1"/>
              <p:nvPr/>
            </p:nvSpPr>
            <p:spPr>
              <a:xfrm>
                <a:off x="2004016" y="5112211"/>
                <a:ext cx="1042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time step </a:t>
                </a:r>
                <a14:m>
                  <m:oMath xmlns:m="http://schemas.openxmlformats.org/officeDocument/2006/math">
                    <m:r>
                      <a:rPr lang="en-I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I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20BF5-3FD9-2499-522C-6547340DF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16" y="5112211"/>
                <a:ext cx="1042850" cy="276999"/>
              </a:xfrm>
              <a:prstGeom prst="rect">
                <a:avLst/>
              </a:prstGeom>
              <a:blipFill>
                <a:blip r:embed="rId6"/>
                <a:stretch>
                  <a:fillRect l="-585" t="-2222" b="-1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F9069E5-3BAE-F717-164A-389B30770BC5}"/>
              </a:ext>
            </a:extLst>
          </p:cNvPr>
          <p:cNvSpPr txBox="1"/>
          <p:nvPr/>
        </p:nvSpPr>
        <p:spPr>
          <a:xfrm>
            <a:off x="8295238" y="5112211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time step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BCAEB-E6AF-786F-A76A-CB8253FEA28E}"/>
              </a:ext>
            </a:extLst>
          </p:cNvPr>
          <p:cNvSpPr txBox="1"/>
          <p:nvPr/>
        </p:nvSpPr>
        <p:spPr>
          <a:xfrm>
            <a:off x="5101395" y="387427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 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Velocity: 1 unit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angle: 2 degree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direction: Right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5546F-100B-059D-C569-AE2E2B36ED92}"/>
              </a:ext>
            </a:extLst>
          </p:cNvPr>
          <p:cNvSpPr txBox="1"/>
          <p:nvPr/>
        </p:nvSpPr>
        <p:spPr>
          <a:xfrm>
            <a:off x="1104503" y="5879709"/>
            <a:ext cx="963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of Image from the camera Mounted on top of the vehicle with respect to action Command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0DE19B-4268-71D6-B175-823E96D0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24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B7471E-BC4F-603B-8A2C-F392691A71EF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80079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F1A1-881C-EFC5-C065-5EF139C7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a proposed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9A2AD-2EB8-882A-40D5-3EAAD863A0C0}"/>
              </a:ext>
            </a:extLst>
          </p:cNvPr>
          <p:cNvSpPr txBox="1"/>
          <p:nvPr/>
        </p:nvSpPr>
        <p:spPr>
          <a:xfrm>
            <a:off x="838200" y="1880643"/>
            <a:ext cx="983294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Mimic the real world dynamics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and simulate the transition in sensor/observation at every timestep for action taken.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realistic sensory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scenario generation.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feedback to the action taken (Rewards, Penalties)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C696F5-1923-6BE2-3FFA-67B3C8591B5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E399-7E2D-4448-B7D5-0EF70083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25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41289-BC93-85B9-99C5-1F893E3BF6A7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5835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F531-89AB-CCB2-FABD-0995B103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data transition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788DA-21FE-F758-F5E7-96DCB9695CD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54970-E260-29E5-A3B0-7CD9553CA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"/>
          <a:stretch/>
        </p:blipFill>
        <p:spPr>
          <a:xfrm>
            <a:off x="690455" y="2000556"/>
            <a:ext cx="4071338" cy="3111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395A12-0B8D-99F4-DCD8-41D687E0808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61793" y="3556384"/>
            <a:ext cx="20558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B5F5CC9-7410-3A85-EC6F-2E60FDE0C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>
          <a:xfrm>
            <a:off x="6817644" y="2000556"/>
            <a:ext cx="4073289" cy="3111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20BF5-3FD9-2499-522C-6547340DF0BF}"/>
                  </a:ext>
                </a:extLst>
              </p:cNvPr>
              <p:cNvSpPr txBox="1"/>
              <p:nvPr/>
            </p:nvSpPr>
            <p:spPr>
              <a:xfrm>
                <a:off x="2004016" y="5112211"/>
                <a:ext cx="1042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time step </a:t>
                </a:r>
                <a14:m>
                  <m:oMath xmlns:m="http://schemas.openxmlformats.org/officeDocument/2006/math">
                    <m:r>
                      <a:rPr lang="en-IN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I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320BF5-3FD9-2499-522C-6547340DF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16" y="5112211"/>
                <a:ext cx="1042850" cy="276999"/>
              </a:xfrm>
              <a:prstGeom prst="rect">
                <a:avLst/>
              </a:prstGeom>
              <a:blipFill>
                <a:blip r:embed="rId6"/>
                <a:stretch>
                  <a:fillRect l="-585" t="-2222" b="-1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F9069E5-3BAE-F717-164A-389B30770BC5}"/>
              </a:ext>
            </a:extLst>
          </p:cNvPr>
          <p:cNvSpPr txBox="1"/>
          <p:nvPr/>
        </p:nvSpPr>
        <p:spPr>
          <a:xfrm>
            <a:off x="8295238" y="5112211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time step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BCAEB-E6AF-786F-A76A-CB8253FEA28E}"/>
              </a:ext>
            </a:extLst>
          </p:cNvPr>
          <p:cNvSpPr txBox="1"/>
          <p:nvPr/>
        </p:nvSpPr>
        <p:spPr>
          <a:xfrm>
            <a:off x="5101395" y="387427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 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Velocity: 1 unit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angle: 2 degree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direction: Right</a:t>
            </a:r>
          </a:p>
          <a:p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5546F-100B-059D-C569-AE2E2B36ED92}"/>
              </a:ext>
            </a:extLst>
          </p:cNvPr>
          <p:cNvSpPr txBox="1"/>
          <p:nvPr/>
        </p:nvSpPr>
        <p:spPr>
          <a:xfrm>
            <a:off x="1104503" y="5879709"/>
            <a:ext cx="963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of Image from the camera Mounted on top of the vehicle with respect to action Command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FD606-9CB6-C3FD-F570-E2A7DE305AC0}"/>
              </a:ext>
            </a:extLst>
          </p:cNvPr>
          <p:cNvSpPr/>
          <p:nvPr/>
        </p:nvSpPr>
        <p:spPr>
          <a:xfrm>
            <a:off x="10426045" y="3874279"/>
            <a:ext cx="857840" cy="8296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8AB323-DF43-0E47-B714-8BC50AF7A93C}"/>
              </a:ext>
            </a:extLst>
          </p:cNvPr>
          <p:cNvSpPr/>
          <p:nvPr/>
        </p:nvSpPr>
        <p:spPr>
          <a:xfrm>
            <a:off x="4243555" y="3909035"/>
            <a:ext cx="857840" cy="8296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5892C7-D9F4-B373-A070-1F07ED4C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26</a:t>
            </a:fld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FDFC7-2421-C554-9AC4-8C5E990E14DE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609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7536-D2BB-930A-02DD-AA58EB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97969-55A3-0101-00D7-407EF0B0CCA7}"/>
              </a:ext>
            </a:extLst>
          </p:cNvPr>
          <p:cNvSpPr/>
          <p:nvPr/>
        </p:nvSpPr>
        <p:spPr>
          <a:xfrm>
            <a:off x="6162450" y="3231776"/>
            <a:ext cx="3568329" cy="139886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26A8F-5173-61D3-B542-F65DB5388E73}"/>
              </a:ext>
            </a:extLst>
          </p:cNvPr>
          <p:cNvSpPr txBox="1"/>
          <p:nvPr/>
        </p:nvSpPr>
        <p:spPr>
          <a:xfrm>
            <a:off x="8619324" y="4261306"/>
            <a:ext cx="108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5CE0D84-9595-59FB-9D3D-14839009630D}"/>
              </a:ext>
            </a:extLst>
          </p:cNvPr>
          <p:cNvSpPr/>
          <p:nvPr/>
        </p:nvSpPr>
        <p:spPr>
          <a:xfrm>
            <a:off x="2768801" y="3800673"/>
            <a:ext cx="1366887" cy="551593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CE9E6F-0A8C-F961-A3A5-FA6C73346B9D}"/>
              </a:ext>
            </a:extLst>
          </p:cNvPr>
          <p:cNvCxnSpPr/>
          <p:nvPr/>
        </p:nvCxnSpPr>
        <p:spPr>
          <a:xfrm flipH="1">
            <a:off x="1632588" y="4076470"/>
            <a:ext cx="111236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31A86F-9B7F-09EA-8EC0-280D3637AB1B}"/>
              </a:ext>
            </a:extLst>
          </p:cNvPr>
          <p:cNvSpPr txBox="1"/>
          <p:nvPr/>
        </p:nvSpPr>
        <p:spPr>
          <a:xfrm>
            <a:off x="2083547" y="3717892"/>
            <a:ext cx="4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2CCC5D-2475-87DF-293A-E708A222E1D1}"/>
              </a:ext>
            </a:extLst>
          </p:cNvPr>
          <p:cNvCxnSpPr/>
          <p:nvPr/>
        </p:nvCxnSpPr>
        <p:spPr>
          <a:xfrm flipV="1">
            <a:off x="4135688" y="4067617"/>
            <a:ext cx="2026762" cy="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803FD7B-5F31-3187-C72F-766FDA4C2A26}"/>
              </a:ext>
            </a:extLst>
          </p:cNvPr>
          <p:cNvSpPr txBox="1"/>
          <p:nvPr/>
        </p:nvSpPr>
        <p:spPr>
          <a:xfrm>
            <a:off x="4310235" y="4044489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D74A8D8-8343-9C5A-0803-E6E16C66E2BF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2768801" y="3931207"/>
            <a:ext cx="6961978" cy="145263"/>
          </a:xfrm>
          <a:prstGeom prst="bentConnector5">
            <a:avLst>
              <a:gd name="adj1" fmla="val -3284"/>
              <a:gd name="adj2" fmla="val 638863"/>
              <a:gd name="adj3" fmla="val 1105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D8A41C-04D2-8A8E-334F-88B63D47E30F}"/>
              </a:ext>
            </a:extLst>
          </p:cNvPr>
          <p:cNvSpPr txBox="1"/>
          <p:nvPr/>
        </p:nvSpPr>
        <p:spPr>
          <a:xfrm>
            <a:off x="2144621" y="490672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8E981C-9025-2717-5401-479ABF2DCC1E}"/>
              </a:ext>
            </a:extLst>
          </p:cNvPr>
          <p:cNvCxnSpPr/>
          <p:nvPr/>
        </p:nvCxnSpPr>
        <p:spPr>
          <a:xfrm flipH="1">
            <a:off x="5050087" y="3642363"/>
            <a:ext cx="111236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5525DFF-A057-4614-E114-D5E1B3C3448E}"/>
              </a:ext>
            </a:extLst>
          </p:cNvPr>
          <p:cNvSpPr txBox="1"/>
          <p:nvPr/>
        </p:nvSpPr>
        <p:spPr>
          <a:xfrm>
            <a:off x="5501046" y="3283785"/>
            <a:ext cx="4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578B80-C636-8590-D416-490C4820A1B8}"/>
              </a:ext>
            </a:extLst>
          </p:cNvPr>
          <p:cNvGrpSpPr/>
          <p:nvPr/>
        </p:nvGrpSpPr>
        <p:grpSpPr>
          <a:xfrm>
            <a:off x="6638504" y="3434447"/>
            <a:ext cx="1781666" cy="980388"/>
            <a:chOff x="4647414" y="2535810"/>
            <a:chExt cx="1448586" cy="782425"/>
          </a:xfrm>
          <a:noFill/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DDDE3F5-4CDA-849A-AA4C-BCE97FE9E38E}"/>
                </a:ext>
              </a:extLst>
            </p:cNvPr>
            <p:cNvSpPr/>
            <p:nvPr/>
          </p:nvSpPr>
          <p:spPr>
            <a:xfrm>
              <a:off x="4647414" y="2535810"/>
              <a:ext cx="1448586" cy="782425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8922F9-9C25-0A30-6764-0A4B0ED22B34}"/>
                </a:ext>
              </a:extLst>
            </p:cNvPr>
            <p:cNvSpPr/>
            <p:nvPr/>
          </p:nvSpPr>
          <p:spPr>
            <a:xfrm>
              <a:off x="4769963" y="2535810"/>
              <a:ext cx="1234911" cy="78242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F6BB5A-49BF-58C1-E8F5-6CE05AF038BA}"/>
              </a:ext>
            </a:extLst>
          </p:cNvPr>
          <p:cNvSpPr txBox="1"/>
          <p:nvPr/>
        </p:nvSpPr>
        <p:spPr>
          <a:xfrm>
            <a:off x="6937459" y="3731152"/>
            <a:ext cx="1251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60A4267-884E-4FDE-C531-40078D12A5AF}"/>
              </a:ext>
            </a:extLst>
          </p:cNvPr>
          <p:cNvCxnSpPr/>
          <p:nvPr/>
        </p:nvCxnSpPr>
        <p:spPr>
          <a:xfrm>
            <a:off x="6162450" y="3642363"/>
            <a:ext cx="450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CB2B03-B72B-7FA0-4B6D-7683D7641925}"/>
              </a:ext>
            </a:extLst>
          </p:cNvPr>
          <p:cNvCxnSpPr/>
          <p:nvPr/>
        </p:nvCxnSpPr>
        <p:spPr>
          <a:xfrm>
            <a:off x="6162450" y="4069226"/>
            <a:ext cx="450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E0641B-A256-0EE1-FFD2-5CBB0D67C0D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8420170" y="3924641"/>
            <a:ext cx="517642" cy="6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E8EF74B7-23D2-0618-366B-9E992A9442F6}"/>
              </a:ext>
            </a:extLst>
          </p:cNvPr>
          <p:cNvSpPr/>
          <p:nvPr/>
        </p:nvSpPr>
        <p:spPr>
          <a:xfrm>
            <a:off x="8937812" y="3723413"/>
            <a:ext cx="420734" cy="42073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9F966C-9BFE-CC50-F666-E135F039AE89}"/>
              </a:ext>
            </a:extLst>
          </p:cNvPr>
          <p:cNvSpPr txBox="1"/>
          <p:nvPr/>
        </p:nvSpPr>
        <p:spPr>
          <a:xfrm>
            <a:off x="8884043" y="37311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C7F2EB1-95B5-80FA-1DC2-5F8FE1424503}"/>
              </a:ext>
            </a:extLst>
          </p:cNvPr>
          <p:cNvCxnSpPr>
            <a:cxnSpLocks/>
            <a:stCxn id="50" idx="6"/>
            <a:endCxn id="3" idx="3"/>
          </p:cNvCxnSpPr>
          <p:nvPr/>
        </p:nvCxnSpPr>
        <p:spPr>
          <a:xfrm flipV="1">
            <a:off x="9358546" y="3931207"/>
            <a:ext cx="372233" cy="2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B0DBCFFD-5BEF-F5B9-AB56-2070CBDA1614}"/>
              </a:ext>
            </a:extLst>
          </p:cNvPr>
          <p:cNvCxnSpPr/>
          <p:nvPr/>
        </p:nvCxnSpPr>
        <p:spPr>
          <a:xfrm flipV="1">
            <a:off x="2083547" y="3653117"/>
            <a:ext cx="2966540" cy="434107"/>
          </a:xfrm>
          <a:prstGeom prst="bentConnector3">
            <a:avLst>
              <a:gd name="adj1" fmla="val -1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16ABDAE-B056-D1CC-D044-1F275D4B7A1C}"/>
              </a:ext>
            </a:extLst>
          </p:cNvPr>
          <p:cNvCxnSpPr/>
          <p:nvPr/>
        </p:nvCxnSpPr>
        <p:spPr>
          <a:xfrm flipH="1">
            <a:off x="7261412" y="4861901"/>
            <a:ext cx="2357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629A69F-C5E0-ACDA-8639-9FBE164A383E}"/>
              </a:ext>
            </a:extLst>
          </p:cNvPr>
          <p:cNvCxnSpPr/>
          <p:nvPr/>
        </p:nvCxnSpPr>
        <p:spPr>
          <a:xfrm flipH="1">
            <a:off x="4135688" y="4870866"/>
            <a:ext cx="2357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DE62903-8607-061B-D036-D8B63CFA521F}"/>
              </a:ext>
            </a:extLst>
          </p:cNvPr>
          <p:cNvGrpSpPr/>
          <p:nvPr/>
        </p:nvGrpSpPr>
        <p:grpSpPr>
          <a:xfrm>
            <a:off x="5050087" y="3283785"/>
            <a:ext cx="4392122" cy="1131050"/>
            <a:chOff x="5050087" y="3283785"/>
            <a:chExt cx="4392122" cy="113105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E75DF2-7624-1BE0-A043-E2BD097CB240}"/>
                </a:ext>
              </a:extLst>
            </p:cNvPr>
            <p:cNvSpPr txBox="1"/>
            <p:nvPr/>
          </p:nvSpPr>
          <p:spPr>
            <a:xfrm>
              <a:off x="5365592" y="4107058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24D8CF2-859C-5B4D-05F8-9489845271B1}"/>
                </a:ext>
              </a:extLst>
            </p:cNvPr>
            <p:cNvSpPr txBox="1"/>
            <p:nvPr/>
          </p:nvSpPr>
          <p:spPr>
            <a:xfrm>
              <a:off x="5501046" y="3283785"/>
              <a:ext cx="402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IN" b="0" i="0" baseline="-25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F64CFB-CF18-CF26-E0C5-85A1DF94995C}"/>
                </a:ext>
              </a:extLst>
            </p:cNvPr>
            <p:cNvGrpSpPr/>
            <p:nvPr/>
          </p:nvGrpSpPr>
          <p:grpSpPr>
            <a:xfrm>
              <a:off x="6638504" y="3434447"/>
              <a:ext cx="1781666" cy="980388"/>
              <a:chOff x="4647414" y="2535810"/>
              <a:chExt cx="1448586" cy="782425"/>
            </a:xfrm>
            <a:noFill/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04A2AF15-F257-46C6-A900-A91297DE2C37}"/>
                  </a:ext>
                </a:extLst>
              </p:cNvPr>
              <p:cNvSpPr/>
              <p:nvPr/>
            </p:nvSpPr>
            <p:spPr>
              <a:xfrm>
                <a:off x="4647414" y="2535810"/>
                <a:ext cx="1448586" cy="78242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9184FE8-4167-E009-EA24-A17A0C0E7D6C}"/>
                  </a:ext>
                </a:extLst>
              </p:cNvPr>
              <p:cNvSpPr/>
              <p:nvPr/>
            </p:nvSpPr>
            <p:spPr>
              <a:xfrm>
                <a:off x="4769963" y="2535810"/>
                <a:ext cx="1234911" cy="78242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D92AAF9-83FC-2E31-A804-307114D15943}"/>
                </a:ext>
              </a:extLst>
            </p:cNvPr>
            <p:cNvSpPr txBox="1"/>
            <p:nvPr/>
          </p:nvSpPr>
          <p:spPr>
            <a:xfrm>
              <a:off x="6937459" y="3731152"/>
              <a:ext cx="1251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9139120-6507-4392-DB16-D99E18A600A6}"/>
                </a:ext>
              </a:extLst>
            </p:cNvPr>
            <p:cNvCxnSpPr/>
            <p:nvPr/>
          </p:nvCxnSpPr>
          <p:spPr>
            <a:xfrm>
              <a:off x="6162450" y="4069226"/>
              <a:ext cx="4509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E852A49-20CC-9E10-8F8D-A04BF9DBF783}"/>
                </a:ext>
              </a:extLst>
            </p:cNvPr>
            <p:cNvCxnSpPr>
              <a:cxnSpLocks/>
              <a:stCxn id="118" idx="3"/>
            </p:cNvCxnSpPr>
            <p:nvPr/>
          </p:nvCxnSpPr>
          <p:spPr>
            <a:xfrm>
              <a:off x="8420170" y="3924641"/>
              <a:ext cx="517642" cy="6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28AF490-72EC-5E6D-99EB-7B10A09EAF36}"/>
                </a:ext>
              </a:extLst>
            </p:cNvPr>
            <p:cNvSpPr/>
            <p:nvPr/>
          </p:nvSpPr>
          <p:spPr>
            <a:xfrm>
              <a:off x="8937812" y="3723413"/>
              <a:ext cx="420734" cy="4207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DCD7370-1DDD-A64A-C37D-7BF6CD76FA16}"/>
                </a:ext>
              </a:extLst>
            </p:cNvPr>
            <p:cNvSpPr txBox="1"/>
            <p:nvPr/>
          </p:nvSpPr>
          <p:spPr>
            <a:xfrm>
              <a:off x="8884043" y="3731152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IN" b="0" i="0" baseline="-25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370B22E-06E5-B360-662E-694EA2CC0306}"/>
                </a:ext>
              </a:extLst>
            </p:cNvPr>
            <p:cNvCxnSpPr/>
            <p:nvPr/>
          </p:nvCxnSpPr>
          <p:spPr>
            <a:xfrm>
              <a:off x="6162450" y="3642363"/>
              <a:ext cx="4509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FB255B-77E3-B0E2-3175-22C26B10D655}"/>
                </a:ext>
              </a:extLst>
            </p:cNvPr>
            <p:cNvCxnSpPr/>
            <p:nvPr/>
          </p:nvCxnSpPr>
          <p:spPr>
            <a:xfrm flipH="1">
              <a:off x="5050087" y="3642363"/>
              <a:ext cx="11123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E27A935-816F-DC9A-B856-4C2C56B79DE3}"/>
                </a:ext>
              </a:extLst>
            </p:cNvPr>
            <p:cNvCxnSpPr/>
            <p:nvPr/>
          </p:nvCxnSpPr>
          <p:spPr>
            <a:xfrm flipH="1">
              <a:off x="5050087" y="4072683"/>
              <a:ext cx="11123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itle 1">
            <a:extLst>
              <a:ext uri="{FF2B5EF4-FFF2-40B4-BE49-F238E27FC236}">
                <a16:creationId xmlns:a16="http://schemas.microsoft.com/office/drawing/2014/main" id="{9B944CE1-7200-8B79-EA45-18D870885B5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</a:p>
        </p:txBody>
      </p:sp>
      <p:pic>
        <p:nvPicPr>
          <p:cNvPr id="123" name="Picture 2" descr="Loader GIFs - Get the best gif on GIFER">
            <a:extLst>
              <a:ext uri="{FF2B5EF4-FFF2-40B4-BE49-F238E27FC236}">
                <a16:creationId xmlns:a16="http://schemas.microsoft.com/office/drawing/2014/main" id="{EA792AAD-6A3B-BDB1-2630-2271CF7E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06" y="3761142"/>
            <a:ext cx="437235" cy="4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3C98EE-F175-FB02-EE81-D6204F32806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62E4CE-E1AD-4B3A-CF18-02FB09535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27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D7F5E-D572-6D1E-125B-A0CC54F8EE8A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78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1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1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02 -0.00162 L -0.12852 -0.0011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0.19336 -0.0004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2.5E-6 -0.21875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9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2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08633 0.0011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1431 -0.20393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1" y="-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4" grpId="0"/>
      <p:bldP spid="4" grpId="1"/>
      <p:bldP spid="4" grpId="2"/>
      <p:bldP spid="4" grpId="3"/>
      <p:bldP spid="5" grpId="0" animBg="1"/>
      <p:bldP spid="5" grpId="1" animBg="1"/>
      <p:bldP spid="5" grpId="2" animBg="1"/>
      <p:bldP spid="7" grpId="0"/>
      <p:bldP spid="7" grpId="1"/>
      <p:bldP spid="7" grpId="2"/>
      <p:bldP spid="31" grpId="0"/>
      <p:bldP spid="31" grpId="1"/>
      <p:bldP spid="31" grpId="2"/>
      <p:bldP spid="34" grpId="0"/>
      <p:bldP spid="34" grpId="1"/>
      <p:bldP spid="34" grpId="2"/>
      <p:bldP spid="36" grpId="0"/>
      <p:bldP spid="36" grpId="1"/>
      <p:bldP spid="40" grpId="0"/>
      <p:bldP spid="40" grpId="1"/>
      <p:bldP spid="50" grpId="0" animBg="1"/>
      <p:bldP spid="50" grpId="1" animBg="1"/>
      <p:bldP spid="52" grpId="0"/>
      <p:bldP spid="52" grpId="1"/>
      <p:bldP spid="122" grpId="0"/>
      <p:bldP spid="12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4C13-CE29-9BA3-F533-82771F7B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7FADAF-93B3-28D9-5E10-E5635C11D9E7}"/>
              </a:ext>
            </a:extLst>
          </p:cNvPr>
          <p:cNvGrpSpPr/>
          <p:nvPr/>
        </p:nvGrpSpPr>
        <p:grpSpPr>
          <a:xfrm>
            <a:off x="3311594" y="1881305"/>
            <a:ext cx="4392122" cy="1131050"/>
            <a:chOff x="5050087" y="3283785"/>
            <a:chExt cx="4392122" cy="11310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8F61E8-E183-6BC0-4F7D-EC5C180B5B59}"/>
                </a:ext>
              </a:extLst>
            </p:cNvPr>
            <p:cNvSpPr txBox="1"/>
            <p:nvPr/>
          </p:nvSpPr>
          <p:spPr>
            <a:xfrm>
              <a:off x="5365592" y="4107058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FE2F52-7297-146B-7E60-EF1BA3E2C298}"/>
                </a:ext>
              </a:extLst>
            </p:cNvPr>
            <p:cNvSpPr txBox="1"/>
            <p:nvPr/>
          </p:nvSpPr>
          <p:spPr>
            <a:xfrm>
              <a:off x="5501046" y="3283785"/>
              <a:ext cx="402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IN" b="0" i="0" baseline="-25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7A80599-50CC-01A2-AD6B-A7C93C44445E}"/>
                </a:ext>
              </a:extLst>
            </p:cNvPr>
            <p:cNvGrpSpPr/>
            <p:nvPr/>
          </p:nvGrpSpPr>
          <p:grpSpPr>
            <a:xfrm>
              <a:off x="6638504" y="3434447"/>
              <a:ext cx="1781666" cy="980388"/>
              <a:chOff x="4647414" y="2535810"/>
              <a:chExt cx="1448586" cy="782425"/>
            </a:xfrm>
            <a:noFill/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A023E4A-5F48-526D-EE1F-A5B817EDA355}"/>
                  </a:ext>
                </a:extLst>
              </p:cNvPr>
              <p:cNvSpPr/>
              <p:nvPr/>
            </p:nvSpPr>
            <p:spPr>
              <a:xfrm>
                <a:off x="4647414" y="2535810"/>
                <a:ext cx="1448586" cy="78242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FDAA71-6251-C2AC-CA86-70F5FD9D4EF2}"/>
                  </a:ext>
                </a:extLst>
              </p:cNvPr>
              <p:cNvSpPr/>
              <p:nvPr/>
            </p:nvSpPr>
            <p:spPr>
              <a:xfrm>
                <a:off x="4769963" y="2535810"/>
                <a:ext cx="1234911" cy="78242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63BD97-A550-CCA3-328B-9B116985363F}"/>
                </a:ext>
              </a:extLst>
            </p:cNvPr>
            <p:cNvSpPr txBox="1"/>
            <p:nvPr/>
          </p:nvSpPr>
          <p:spPr>
            <a:xfrm>
              <a:off x="6937459" y="3731152"/>
              <a:ext cx="1251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B0FEAB6-76D0-D7A5-5EFF-68E2C6C3F171}"/>
                </a:ext>
              </a:extLst>
            </p:cNvPr>
            <p:cNvCxnSpPr/>
            <p:nvPr/>
          </p:nvCxnSpPr>
          <p:spPr>
            <a:xfrm>
              <a:off x="6162450" y="4069226"/>
              <a:ext cx="4509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F3AD846-286C-20AD-E9CB-600C69653A8A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8420170" y="3924641"/>
              <a:ext cx="517642" cy="6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A12F01-35D2-E5B9-5D67-1A2048C5EB9B}"/>
                </a:ext>
              </a:extLst>
            </p:cNvPr>
            <p:cNvSpPr/>
            <p:nvPr/>
          </p:nvSpPr>
          <p:spPr>
            <a:xfrm>
              <a:off x="8937812" y="3723413"/>
              <a:ext cx="420734" cy="4207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E844F2-3A43-6D0B-935E-A01D6BD53E9B}"/>
                </a:ext>
              </a:extLst>
            </p:cNvPr>
            <p:cNvSpPr txBox="1"/>
            <p:nvPr/>
          </p:nvSpPr>
          <p:spPr>
            <a:xfrm>
              <a:off x="8884043" y="3731152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IN" b="0" i="0" baseline="-25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05B1A9F-5BB5-71A3-1521-1E304A96C607}"/>
                </a:ext>
              </a:extLst>
            </p:cNvPr>
            <p:cNvCxnSpPr/>
            <p:nvPr/>
          </p:nvCxnSpPr>
          <p:spPr>
            <a:xfrm>
              <a:off x="6162450" y="3642363"/>
              <a:ext cx="4509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9CCF419-367C-AC35-5F95-B27C4D2DF76E}"/>
                </a:ext>
              </a:extLst>
            </p:cNvPr>
            <p:cNvCxnSpPr/>
            <p:nvPr/>
          </p:nvCxnSpPr>
          <p:spPr>
            <a:xfrm flipH="1">
              <a:off x="5050087" y="3642363"/>
              <a:ext cx="11123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1A4829E-ACC9-90D8-7A91-1C4C89B8B390}"/>
                </a:ext>
              </a:extLst>
            </p:cNvPr>
            <p:cNvCxnSpPr/>
            <p:nvPr/>
          </p:nvCxnSpPr>
          <p:spPr>
            <a:xfrm flipH="1">
              <a:off x="5050087" y="4063718"/>
              <a:ext cx="11123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58DEA4D-B475-3BC0-3353-2A1B86A51793}"/>
              </a:ext>
            </a:extLst>
          </p:cNvPr>
          <p:cNvSpPr txBox="1"/>
          <p:nvPr/>
        </p:nvSpPr>
        <p:spPr>
          <a:xfrm>
            <a:off x="843481" y="3843828"/>
            <a:ext cx="995002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Simulator will generate the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sensory data for next timestep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t+1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given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timestep 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taken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that time step.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generated data is fed back into the generator with an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 recursively.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generated data should be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plausible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able to generate some new objects within the Generated sensory data.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F6F67F-F811-CFF0-04C7-7A764D1A39BC}"/>
              </a:ext>
            </a:extLst>
          </p:cNvPr>
          <p:cNvCxnSpPr>
            <a:stCxn id="39" idx="3"/>
          </p:cNvCxnSpPr>
          <p:nvPr/>
        </p:nvCxnSpPr>
        <p:spPr>
          <a:xfrm>
            <a:off x="7703716" y="2513338"/>
            <a:ext cx="606566" cy="8823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77581E-70DE-DD1C-3009-26FABCE4442A}"/>
              </a:ext>
            </a:extLst>
          </p:cNvPr>
          <p:cNvCxnSpPr>
            <a:cxnSpLocks/>
          </p:cNvCxnSpPr>
          <p:nvPr/>
        </p:nvCxnSpPr>
        <p:spPr>
          <a:xfrm flipV="1">
            <a:off x="8310282" y="1690688"/>
            <a:ext cx="26894" cy="838039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F1CDF8-6607-CF7D-52BE-CDF9C6334957}"/>
              </a:ext>
            </a:extLst>
          </p:cNvPr>
          <p:cNvCxnSpPr/>
          <p:nvPr/>
        </p:nvCxnSpPr>
        <p:spPr>
          <a:xfrm flipH="1">
            <a:off x="2790334" y="1690688"/>
            <a:ext cx="5519948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B7D383-53A6-39DF-5F0D-15A7EFA55CF9}"/>
              </a:ext>
            </a:extLst>
          </p:cNvPr>
          <p:cNvCxnSpPr>
            <a:cxnSpLocks/>
          </p:cNvCxnSpPr>
          <p:nvPr/>
        </p:nvCxnSpPr>
        <p:spPr>
          <a:xfrm>
            <a:off x="2790334" y="1690688"/>
            <a:ext cx="0" cy="542019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25AFCD-7AA8-E27B-2E48-9D5D620D8471}"/>
              </a:ext>
            </a:extLst>
          </p:cNvPr>
          <p:cNvCxnSpPr/>
          <p:nvPr/>
        </p:nvCxnSpPr>
        <p:spPr>
          <a:xfrm>
            <a:off x="2790334" y="2221953"/>
            <a:ext cx="521260" cy="10754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354E8B0-86FC-0275-6A4C-F929D9B6A8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FE2F9-9256-FCB5-DF6D-AA054B3E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28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08CF8-B85C-90AD-09E3-55C8FA0AA86A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035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EC5A-A04B-E3C0-4267-F12FC891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26E2F-157C-A886-E489-315272EE752F}"/>
              </a:ext>
            </a:extLst>
          </p:cNvPr>
          <p:cNvSpPr txBox="1"/>
          <p:nvPr/>
        </p:nvSpPr>
        <p:spPr>
          <a:xfrm>
            <a:off x="838200" y="1479897"/>
            <a:ext cx="6495304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substantial amount of data to train a Generative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action label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power for Images</a:t>
            </a:r>
          </a:p>
          <a:p>
            <a:pPr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8A2DD44-29D7-F36F-4112-6CB77B7AAB07}"/>
              </a:ext>
            </a:extLst>
          </p:cNvPr>
          <p:cNvSpPr txBox="1">
            <a:spLocks/>
          </p:cNvSpPr>
          <p:nvPr/>
        </p:nvSpPr>
        <p:spPr>
          <a:xfrm>
            <a:off x="838200" y="2657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Alternative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2C932-4B4F-44D0-BD26-FBF717B66EC1}"/>
              </a:ext>
            </a:extLst>
          </p:cNvPr>
          <p:cNvSpPr txBox="1"/>
          <p:nvPr/>
        </p:nvSpPr>
        <p:spPr>
          <a:xfrm>
            <a:off x="838200" y="3749956"/>
            <a:ext cx="9082800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simple dataset that resemble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2D Lidar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synthesized from a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mathematical model based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 with Labels (action vector)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379AB-11E8-731C-CEC4-6D3A5BE13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52" b="67655"/>
          <a:stretch/>
        </p:blipFill>
        <p:spPr>
          <a:xfrm>
            <a:off x="2770287" y="5034186"/>
            <a:ext cx="6651425" cy="1458689"/>
          </a:xfrm>
          <a:prstGeom prst="rect">
            <a:avLst/>
          </a:prstGeom>
          <a:ln w="3175">
            <a:solidFill>
              <a:schemeClr val="tx1"/>
            </a:solidFill>
            <a:miter lim="8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43C622-E4E0-1E25-DFCF-ECDF7C2BA19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DCD5A1-5933-20F0-80D1-99C60220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29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E0E6DF-753B-08CD-9BDB-8A160C85644E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  <p:pic>
        <p:nvPicPr>
          <p:cNvPr id="1026" name="Picture 2" descr="RPLIDAR A2M8 - The Thinest LIDAR">
            <a:extLst>
              <a:ext uri="{FF2B5EF4-FFF2-40B4-BE49-F238E27FC236}">
                <a16:creationId xmlns:a16="http://schemas.microsoft.com/office/drawing/2014/main" id="{A80E3AFF-88EB-17AC-6629-50D02603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261" y="4541806"/>
            <a:ext cx="2121877" cy="21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13854 -0.00672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34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56A6-FE3C-883E-9371-A05E5E57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37AE17-CBA1-5C6A-D235-79EA79CCC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986360"/>
              </p:ext>
            </p:extLst>
          </p:nvPr>
        </p:nvGraphicFramePr>
        <p:xfrm>
          <a:off x="838199" y="4651656"/>
          <a:ext cx="10515600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04662641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57686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72703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5874899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193733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8687416"/>
                    </a:ext>
                  </a:extLst>
                </a:gridCol>
              </a:tblGrid>
              <a:tr h="48626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759670"/>
                  </a:ext>
                </a:extLst>
              </a:tr>
              <a:tr h="83930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Driver Assistance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Conditional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Automation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9992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8C2404-D3AE-3C8E-CB99-C01F30521245}"/>
              </a:ext>
            </a:extLst>
          </p:cNvPr>
          <p:cNvSpPr txBox="1"/>
          <p:nvPr/>
        </p:nvSpPr>
        <p:spPr>
          <a:xfrm>
            <a:off x="838199" y="1861798"/>
            <a:ext cx="10515599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 involves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driving assistance system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operate a vehicle.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systems utilize various sensors to perceive the environment, and the vehicle is guided by decisions made by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algorithms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 has diverse applications. The Society of Automotive Engineers (SAE) drafted a 6 level classification for autonomous vehicles based on their level of autonomy, ranging from basic driving assistance to full self-driving capabilities.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E69DD-5749-CDAF-667F-10CF15100E1A}"/>
              </a:ext>
            </a:extLst>
          </p:cNvPr>
          <p:cNvSpPr txBox="1"/>
          <p:nvPr/>
        </p:nvSpPr>
        <p:spPr>
          <a:xfrm>
            <a:off x="2399312" y="6169709"/>
            <a:ext cx="6929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Taxonomy of Driving Automation Systems for On-Road Motor Vehicles 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ED6A4-B07F-85A4-AACD-0D7C4408B66C}"/>
              </a:ext>
            </a:extLst>
          </p:cNvPr>
          <p:cNvSpPr txBox="1"/>
          <p:nvPr/>
        </p:nvSpPr>
        <p:spPr>
          <a:xfrm>
            <a:off x="11597053" y="790831"/>
            <a:ext cx="679938" cy="52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IN" sz="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Comparative study</a:t>
            </a:r>
            <a:endParaRPr lang="en-IN" sz="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Parameters</a:t>
            </a:r>
            <a:endParaRPr lang="en-IN" sz="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model based simulators</a:t>
            </a:r>
            <a:endParaRPr lang="en-IN" sz="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Results</a:t>
            </a:r>
            <a:endParaRPr lang="en-IN" sz="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IN" sz="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174F5FF-8991-E5CD-6781-078B5AA0D424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0972B-5172-1669-A5D6-253A3AD9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</a:t>
            </a:fld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CE8FE-DDF3-DDB7-1D5C-016402888E33}"/>
              </a:ext>
            </a:extLst>
          </p:cNvPr>
          <p:cNvSpPr txBox="1"/>
          <p:nvPr/>
        </p:nvSpPr>
        <p:spPr>
          <a:xfrm>
            <a:off x="0" y="-4207"/>
            <a:ext cx="17848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811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700EC-FD67-64AB-5A7A-CA7AADC8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 based simulator</a:t>
            </a:r>
          </a:p>
        </p:txBody>
      </p:sp>
      <p:pic>
        <p:nvPicPr>
          <p:cNvPr id="2" name="output_video">
            <a:hlinkClick r:id="" action="ppaction://media"/>
            <a:extLst>
              <a:ext uri="{FF2B5EF4-FFF2-40B4-BE49-F238E27FC236}">
                <a16:creationId xmlns:a16="http://schemas.microsoft.com/office/drawing/2014/main" id="{EC6FD5BF-9FAB-DA44-2D7C-B70D4E2F0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1" y="1297828"/>
            <a:ext cx="10390094" cy="5195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29ADBA-09D4-E6B8-76DE-CC16D676153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D9673C-2593-9811-BF29-AAE60839315D}"/>
              </a:ext>
            </a:extLst>
          </p:cNvPr>
          <p:cNvSpPr txBox="1"/>
          <p:nvPr/>
        </p:nvSpPr>
        <p:spPr>
          <a:xfrm>
            <a:off x="7948246" y="620737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645EB9-396A-D16C-ECBC-A1987891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30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45F60-3E7C-8F86-79B5-B9D9CFFC4A9F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60461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700EC-FD67-64AB-5A7A-CA7AADC8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GAN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BD33B-65EB-DC08-B5BC-28122A530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48613" r="36595"/>
          <a:stretch/>
        </p:blipFill>
        <p:spPr>
          <a:xfrm>
            <a:off x="3354968" y="1882588"/>
            <a:ext cx="5482064" cy="36575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4AFC6-4B03-8713-AB31-68620EBF9049}"/>
              </a:ext>
            </a:extLst>
          </p:cNvPr>
          <p:cNvSpPr txBox="1"/>
          <p:nvPr/>
        </p:nvSpPr>
        <p:spPr>
          <a:xfrm>
            <a:off x="5862918" y="5656729"/>
            <a:ext cx="11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074F8E-1A56-58CB-8D3A-64F686678B7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C02B1-DFF9-692D-48C1-CCA87772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31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B8B78-E2C9-ABF3-3D6E-15886723A9B8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7327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700EC-FD67-64AB-5A7A-CA7AADC8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GAN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BD33B-65EB-DC08-B5BC-28122A530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48613" r="36595"/>
          <a:stretch/>
        </p:blipFill>
        <p:spPr>
          <a:xfrm>
            <a:off x="1366111" y="2869197"/>
            <a:ext cx="4485523" cy="29927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54AFC6-4B03-8713-AB31-68620EBF9049}"/>
              </a:ext>
            </a:extLst>
          </p:cNvPr>
          <p:cNvSpPr txBox="1"/>
          <p:nvPr/>
        </p:nvSpPr>
        <p:spPr>
          <a:xfrm>
            <a:off x="3091392" y="5677245"/>
            <a:ext cx="11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BA2CB-6EDE-9CEE-44FB-094A180B9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22" t="1795" r="5175" b="56477"/>
          <a:stretch/>
        </p:blipFill>
        <p:spPr>
          <a:xfrm>
            <a:off x="7238515" y="2231176"/>
            <a:ext cx="3995123" cy="36307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2E8615-391A-BC32-3124-095E0F8D76A0}"/>
              </a:ext>
            </a:extLst>
          </p:cNvPr>
          <p:cNvCxnSpPr/>
          <p:nvPr/>
        </p:nvCxnSpPr>
        <p:spPr>
          <a:xfrm flipH="1">
            <a:off x="958362" y="4229101"/>
            <a:ext cx="393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27A129-DDEE-E994-A968-6B2A32458C70}"/>
              </a:ext>
            </a:extLst>
          </p:cNvPr>
          <p:cNvCxnSpPr/>
          <p:nvPr/>
        </p:nvCxnSpPr>
        <p:spPr>
          <a:xfrm flipH="1">
            <a:off x="958361" y="5502456"/>
            <a:ext cx="393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D93766-054B-4A07-7731-F567AA0DC3F7}"/>
              </a:ext>
            </a:extLst>
          </p:cNvPr>
          <p:cNvCxnSpPr>
            <a:cxnSpLocks/>
          </p:cNvCxnSpPr>
          <p:nvPr/>
        </p:nvCxnSpPr>
        <p:spPr>
          <a:xfrm>
            <a:off x="958362" y="4229101"/>
            <a:ext cx="0" cy="1273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CA4844-33B3-E2EC-7EA1-1637BC74CE8C}"/>
              </a:ext>
            </a:extLst>
          </p:cNvPr>
          <p:cNvCxnSpPr/>
          <p:nvPr/>
        </p:nvCxnSpPr>
        <p:spPr>
          <a:xfrm flipH="1">
            <a:off x="6866094" y="4242725"/>
            <a:ext cx="393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56D81-0DA6-4139-4AD9-5BB379715112}"/>
              </a:ext>
            </a:extLst>
          </p:cNvPr>
          <p:cNvCxnSpPr/>
          <p:nvPr/>
        </p:nvCxnSpPr>
        <p:spPr>
          <a:xfrm flipH="1">
            <a:off x="6866093" y="5309525"/>
            <a:ext cx="3934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A6F526-550B-442C-7D43-3747A293E1D3}"/>
              </a:ext>
            </a:extLst>
          </p:cNvPr>
          <p:cNvCxnSpPr/>
          <p:nvPr/>
        </p:nvCxnSpPr>
        <p:spPr>
          <a:xfrm>
            <a:off x="6866094" y="4242725"/>
            <a:ext cx="0" cy="1072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8AD93F-A7AF-BC89-5590-670B7948460D}"/>
              </a:ext>
            </a:extLst>
          </p:cNvPr>
          <p:cNvCxnSpPr>
            <a:cxnSpLocks/>
          </p:cNvCxnSpPr>
          <p:nvPr/>
        </p:nvCxnSpPr>
        <p:spPr>
          <a:xfrm rot="5400000">
            <a:off x="-2673" y="5341480"/>
            <a:ext cx="1438310" cy="486906"/>
          </a:xfrm>
          <a:prstGeom prst="bentConnector3">
            <a:avLst>
              <a:gd name="adj1" fmla="val 4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F5429E0-C07E-4808-5E6D-55D164C40813}"/>
              </a:ext>
            </a:extLst>
          </p:cNvPr>
          <p:cNvCxnSpPr>
            <a:cxnSpLocks/>
          </p:cNvCxnSpPr>
          <p:nvPr/>
        </p:nvCxnSpPr>
        <p:spPr>
          <a:xfrm flipV="1">
            <a:off x="473028" y="4783015"/>
            <a:ext cx="6393064" cy="1521073"/>
          </a:xfrm>
          <a:prstGeom prst="bentConnector3">
            <a:avLst>
              <a:gd name="adj1" fmla="val 927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FB0C83-77FB-5D81-4261-B99746343CE4}"/>
              </a:ext>
            </a:extLst>
          </p:cNvPr>
          <p:cNvSpPr txBox="1"/>
          <p:nvPr/>
        </p:nvSpPr>
        <p:spPr>
          <a:xfrm>
            <a:off x="8497379" y="56952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A1A0E8C-32F4-BA1D-8E15-97AF96374903}"/>
              </a:ext>
            </a:extLst>
          </p:cNvPr>
          <p:cNvCxnSpPr/>
          <p:nvPr/>
        </p:nvCxnSpPr>
        <p:spPr>
          <a:xfrm>
            <a:off x="6189784" y="2869197"/>
            <a:ext cx="0" cy="1702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F2D3673-1414-140A-9962-FBC41E6E3E6C}"/>
              </a:ext>
            </a:extLst>
          </p:cNvPr>
          <p:cNvCxnSpPr/>
          <p:nvPr/>
        </p:nvCxnSpPr>
        <p:spPr>
          <a:xfrm flipH="1">
            <a:off x="5767754" y="4563208"/>
            <a:ext cx="430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DF6DFB-DA7C-7279-95DC-7BDFACECA47E}"/>
              </a:ext>
            </a:extLst>
          </p:cNvPr>
          <p:cNvCxnSpPr/>
          <p:nvPr/>
        </p:nvCxnSpPr>
        <p:spPr>
          <a:xfrm>
            <a:off x="6198577" y="2869197"/>
            <a:ext cx="103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6AF66-8705-9062-4F1E-C8CC35D377F8}"/>
              </a:ext>
            </a:extLst>
          </p:cNvPr>
          <p:cNvSpPr/>
          <p:nvPr/>
        </p:nvSpPr>
        <p:spPr>
          <a:xfrm>
            <a:off x="7238515" y="3332285"/>
            <a:ext cx="516296" cy="358055"/>
          </a:xfrm>
          <a:prstGeom prst="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B076E0-CBD8-CC76-BF6A-BBCADBA71711}"/>
              </a:ext>
            </a:extLst>
          </p:cNvPr>
          <p:cNvSpPr txBox="1"/>
          <p:nvPr/>
        </p:nvSpPr>
        <p:spPr>
          <a:xfrm>
            <a:off x="10572075" y="393494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Real/Fake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DCC59B-8578-092C-BBB9-64D0CB6B995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981B9-10A3-B10C-FF53-1FB4CB0E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32</a:t>
            </a:fld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86D94F-2409-E35E-5DB6-030AA5EE0FC9}"/>
              </a:ext>
            </a:extLst>
          </p:cNvPr>
          <p:cNvCxnSpPr>
            <a:stCxn id="3" idx="1"/>
          </p:cNvCxnSpPr>
          <p:nvPr/>
        </p:nvCxnSpPr>
        <p:spPr>
          <a:xfrm flipV="1">
            <a:off x="7238515" y="2869197"/>
            <a:ext cx="0" cy="11773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414F78-D590-2792-D58F-B6CADBFEB97B}"/>
              </a:ext>
            </a:extLst>
          </p:cNvPr>
          <p:cNvCxnSpPr/>
          <p:nvPr/>
        </p:nvCxnSpPr>
        <p:spPr>
          <a:xfrm flipV="1">
            <a:off x="7751402" y="3021597"/>
            <a:ext cx="0" cy="11773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BB1D5C-5D6F-CDCA-3315-3C83A770E684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348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5657-3465-E8C7-6E8F-728D9809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54C07-91EC-C1BB-69B5-8544FA3FF4D8}"/>
              </a:ext>
            </a:extLst>
          </p:cNvPr>
          <p:cNvSpPr txBox="1"/>
          <p:nvPr/>
        </p:nvSpPr>
        <p:spPr>
          <a:xfrm>
            <a:off x="1057835" y="1819835"/>
            <a:ext cx="4836580" cy="436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 based simulators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93A9E6-B7B3-F48A-8589-AB41951718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77570-52F7-FB9E-73E5-06BE37E7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18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D575-ED34-C1F7-57B9-87569408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0236D-8B8E-EDD2-F9CC-2D82D41BE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63" y="1690688"/>
            <a:ext cx="8406206" cy="404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DEDB1-AB40-D1FA-7B1F-91AEFCBEF8A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653B4-A9DD-4ABE-0E91-4AE05AD9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34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68655-B48C-3A86-364D-B3CC52EB1BE2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660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D575-ED34-C1F7-57B9-87569408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0236D-8B8E-EDD2-F9CC-2D82D41BE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8" y="2357125"/>
            <a:ext cx="6560135" cy="315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B7C69-BE84-48B0-80E8-26A901FFF8E4}"/>
              </a:ext>
            </a:extLst>
          </p:cNvPr>
          <p:cNvSpPr txBox="1"/>
          <p:nvPr/>
        </p:nvSpPr>
        <p:spPr>
          <a:xfrm>
            <a:off x="7530353" y="2874916"/>
            <a:ext cx="4110661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transition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sensor data in concordance with the action commands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observed in the generated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new features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identified within the generated data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C1929-8300-9483-BB2B-2507172259A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296BD1-E3C2-52B7-0EAF-5EFF9938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35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4611C-79B5-0A4A-F340-677A5EED7086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404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D575-ED34-C1F7-57B9-87569408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0236D-8B8E-EDD2-F9CC-2D82D41BE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9" y="2357125"/>
            <a:ext cx="5225848" cy="2513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06661-5A10-7E1B-E135-9286ABDA6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542" y="1665898"/>
            <a:ext cx="3743949" cy="4826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DE5F8-E0BB-7307-D145-903DC29FA91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36AEC-F6BD-682C-0312-6D187DA7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36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6408A-F201-D939-9A49-ACF1FE46E693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4530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D8AB-BCAF-4B34-9489-FA6FA16E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69A49-643B-E848-5B6B-5E2806B8C7BC}"/>
              </a:ext>
            </a:extLst>
          </p:cNvPr>
          <p:cNvSpPr txBox="1"/>
          <p:nvPr/>
        </p:nvSpPr>
        <p:spPr>
          <a:xfrm>
            <a:off x="838200" y="1915308"/>
            <a:ext cx="1026355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systematic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method for comparing simulators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in the field of autonomous vehicles has been proposed.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estimates the useability of a simulator using a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unified score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takes both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simulator’s capabilities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user’s interest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consideration.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54A0E-A7F0-59FD-46F6-DCC19F0B95ED}"/>
              </a:ext>
            </a:extLst>
          </p:cNvPr>
          <p:cNvSpPr txBox="1"/>
          <p:nvPr/>
        </p:nvSpPr>
        <p:spPr>
          <a:xfrm>
            <a:off x="838200" y="1545976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9164D-903A-A284-1D00-F890941475B8}"/>
              </a:ext>
            </a:extLst>
          </p:cNvPr>
          <p:cNvSpPr txBox="1"/>
          <p:nvPr/>
        </p:nvSpPr>
        <p:spPr>
          <a:xfrm>
            <a:off x="838200" y="4187397"/>
            <a:ext cx="1026355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Mandatory Parameter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Excluding a simulator from the comparative process if it fails to meet specific parameter could shorten the evaluation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 Parameters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Adding or removing parameters based on survey findings could enhance the system's usability.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F8280-51D1-68EB-721D-817038BA0CA7}"/>
              </a:ext>
            </a:extLst>
          </p:cNvPr>
          <p:cNvSpPr txBox="1"/>
          <p:nvPr/>
        </p:nvSpPr>
        <p:spPr>
          <a:xfrm>
            <a:off x="838200" y="3810236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C8DF86-F7DB-4C60-8C78-47F0126D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37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2E877-34CF-B91D-7556-AC423E2D05B0}"/>
              </a:ext>
            </a:extLst>
          </p:cNvPr>
          <p:cNvSpPr txBox="1"/>
          <p:nvPr/>
        </p:nvSpPr>
        <p:spPr>
          <a:xfrm>
            <a:off x="0" y="0"/>
            <a:ext cx="196915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1773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D8AB-BCAF-4B34-9489-FA6FA16E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69A49-643B-E848-5B6B-5E2806B8C7BC}"/>
              </a:ext>
            </a:extLst>
          </p:cNvPr>
          <p:cNvSpPr txBox="1"/>
          <p:nvPr/>
        </p:nvSpPr>
        <p:spPr>
          <a:xfrm>
            <a:off x="838200" y="1915308"/>
            <a:ext cx="1026355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concept of simulators employed for autonomous driving based on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proposed.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prototype simulator which simulates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lidar data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driven by a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GAN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a synthesised data has been realised.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54A0E-A7F0-59FD-46F6-DCC19F0B95ED}"/>
              </a:ext>
            </a:extLst>
          </p:cNvPr>
          <p:cNvSpPr txBox="1"/>
          <p:nvPr/>
        </p:nvSpPr>
        <p:spPr>
          <a:xfrm>
            <a:off x="838200" y="1545976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 based simulators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9164D-903A-A284-1D00-F890941475B8}"/>
              </a:ext>
            </a:extLst>
          </p:cNvPr>
          <p:cNvSpPr txBox="1"/>
          <p:nvPr/>
        </p:nvSpPr>
        <p:spPr>
          <a:xfrm>
            <a:off x="838200" y="4044241"/>
            <a:ext cx="10263554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Data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Training the suggested model with real data could enhance its diversity and prevent mode collapse.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dataset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Validating the generation of realistic and diverse scenarios can be effectively done using image datasets.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Synchronous Sensors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Utilizing training data that includes information from multiple sensors could assist in learning the correlation between these sensors.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F8280-51D1-68EB-721D-817038BA0CA7}"/>
              </a:ext>
            </a:extLst>
          </p:cNvPr>
          <p:cNvSpPr txBox="1"/>
          <p:nvPr/>
        </p:nvSpPr>
        <p:spPr>
          <a:xfrm>
            <a:off x="838200" y="3653622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C9532-3839-8413-3AFD-CB021B61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38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A1D0D-B9E4-0BCF-706C-A566BECAFF2D}"/>
              </a:ext>
            </a:extLst>
          </p:cNvPr>
          <p:cNvSpPr txBox="1"/>
          <p:nvPr/>
        </p:nvSpPr>
        <p:spPr>
          <a:xfrm>
            <a:off x="0" y="0"/>
            <a:ext cx="39565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IN" sz="1800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 based simulators</a:t>
            </a:r>
            <a:endParaRPr lang="en-IN" sz="1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5964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C545E20-2ADC-B9BA-383A-E583A20C15F3}"/>
              </a:ext>
            </a:extLst>
          </p:cNvPr>
          <p:cNvSpPr txBox="1"/>
          <p:nvPr/>
        </p:nvSpPr>
        <p:spPr>
          <a:xfrm>
            <a:off x="2557210" y="2903602"/>
            <a:ext cx="7077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FC9CC-B947-A248-6A60-16E5E69CD01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80E21-C7D6-460C-F45B-515E486F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95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56A6-FE3C-883E-9371-A05E5E57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Driving- Applications</a:t>
            </a:r>
          </a:p>
        </p:txBody>
      </p:sp>
      <p:pic>
        <p:nvPicPr>
          <p:cNvPr id="2050" name="Picture 2" descr="Waymo One Jaguar I-PACE">
            <a:extLst>
              <a:ext uri="{FF2B5EF4-FFF2-40B4-BE49-F238E27FC236}">
                <a16:creationId xmlns:a16="http://schemas.microsoft.com/office/drawing/2014/main" id="{086EC119-BE6B-B2F8-64AB-E9BB3756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9" y="1934496"/>
            <a:ext cx="3601063" cy="360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's first fully autonomous warehouse robot is called Proteus - The  Verge">
            <a:extLst>
              <a:ext uri="{FF2B5EF4-FFF2-40B4-BE49-F238E27FC236}">
                <a16:creationId xmlns:a16="http://schemas.microsoft.com/office/drawing/2014/main" id="{81A11F41-FAF0-6758-D6C8-20FFA6B3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384" y="1934495"/>
            <a:ext cx="3631227" cy="36312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5290C-071F-E839-C800-B0AB5BEF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637" y="1934495"/>
            <a:ext cx="3601065" cy="3601064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20AE6-3307-36F8-7785-883696D632D0}"/>
              </a:ext>
            </a:extLst>
          </p:cNvPr>
          <p:cNvSpPr txBox="1"/>
          <p:nvPr/>
        </p:nvSpPr>
        <p:spPr>
          <a:xfrm>
            <a:off x="728817" y="5779367"/>
            <a:ext cx="271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Road Autonomous Taxi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160E5-9CF0-EC85-2430-281A89C21875}"/>
              </a:ext>
            </a:extLst>
          </p:cNvPr>
          <p:cNvSpPr txBox="1"/>
          <p:nvPr/>
        </p:nvSpPr>
        <p:spPr>
          <a:xfrm>
            <a:off x="4766083" y="5779367"/>
            <a:ext cx="293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autonomous robot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BD2A8-37DA-C002-3AC9-1592A0D4AEAE}"/>
              </a:ext>
            </a:extLst>
          </p:cNvPr>
          <p:cNvSpPr txBox="1"/>
          <p:nvPr/>
        </p:nvSpPr>
        <p:spPr>
          <a:xfrm>
            <a:off x="8803354" y="5779366"/>
            <a:ext cx="25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campus shuttle vehicle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0A922B3-0302-D251-F2EC-30EEB2B5BFA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C9385F-6F81-A68B-D3EF-1614999E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4</a:t>
            </a:fld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D3D34F-0D6F-0609-6F28-D15E4FB67CFA}"/>
              </a:ext>
            </a:extLst>
          </p:cNvPr>
          <p:cNvCxnSpPr/>
          <p:nvPr/>
        </p:nvCxnSpPr>
        <p:spPr>
          <a:xfrm flipV="1">
            <a:off x="7238515" y="2869197"/>
            <a:ext cx="0" cy="11773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A9DD0E-61F8-53EA-9446-15C77C779316}"/>
              </a:ext>
            </a:extLst>
          </p:cNvPr>
          <p:cNvCxnSpPr/>
          <p:nvPr/>
        </p:nvCxnSpPr>
        <p:spPr>
          <a:xfrm flipV="1">
            <a:off x="7390915" y="3021597"/>
            <a:ext cx="0" cy="11773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8B2D19-F457-5914-907E-F41ED3ACAFB7}"/>
              </a:ext>
            </a:extLst>
          </p:cNvPr>
          <p:cNvSpPr txBox="1"/>
          <p:nvPr/>
        </p:nvSpPr>
        <p:spPr>
          <a:xfrm>
            <a:off x="0" y="-4207"/>
            <a:ext cx="17848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65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C545E20-2ADC-B9BA-383A-E583A20C15F3}"/>
              </a:ext>
            </a:extLst>
          </p:cNvPr>
          <p:cNvSpPr txBox="1"/>
          <p:nvPr/>
        </p:nvSpPr>
        <p:spPr>
          <a:xfrm>
            <a:off x="2557210" y="1567171"/>
            <a:ext cx="7077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FC9CC-B947-A248-6A60-16E5E69CD01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7096C2-98E0-54EA-1F0E-CBCEFF5714C3}"/>
              </a:ext>
            </a:extLst>
          </p:cNvPr>
          <p:cNvSpPr txBox="1"/>
          <p:nvPr/>
        </p:nvSpPr>
        <p:spPr>
          <a:xfrm>
            <a:off x="4930866" y="3429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Red Question mark">
                <a:extLst>
                  <a:ext uri="{FF2B5EF4-FFF2-40B4-BE49-F238E27FC236}">
                    <a16:creationId xmlns:a16="http://schemas.microsoft.com/office/drawing/2014/main" id="{C9946612-3897-D146-8B46-1E4D3251D0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7155224"/>
                  </p:ext>
                </p:extLst>
              </p:nvPr>
            </p:nvGraphicFramePr>
            <p:xfrm>
              <a:off x="8857522" y="2984375"/>
              <a:ext cx="1911058" cy="307402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11058" cy="3074024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621649" ay="-1308848" az="-23318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260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Red Question mark">
                <a:extLst>
                  <a:ext uri="{FF2B5EF4-FFF2-40B4-BE49-F238E27FC236}">
                    <a16:creationId xmlns:a16="http://schemas.microsoft.com/office/drawing/2014/main" id="{C9946612-3897-D146-8B46-1E4D3251D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7522" y="2984375"/>
                <a:ext cx="1911058" cy="3074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DA2C5-8BF1-E44F-DD90-DF62B777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50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D8AB-BCAF-4B34-9489-FA6FA16E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5B5BA-4385-A467-C90E-74F6BD865135}"/>
              </a:ext>
            </a:extLst>
          </p:cNvPr>
          <p:cNvSpPr txBox="1"/>
          <p:nvPr/>
        </p:nvSpPr>
        <p:spPr>
          <a:xfrm>
            <a:off x="838200" y="1453296"/>
            <a:ext cx="9469314" cy="5859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https://www.sae.org/blog/sae-j3016-update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Yang, G., Xue, Y., Meng, L., Wang, P., Shi, Y., Yang, Q., &amp; Dong, Q. (2021, August). Survey on autonomous vehicle simulation platforms. In 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 8th International Conference on Dependable Systems and Their Applications (DSA)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692-699). IEEE.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Dosovitskiy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Ros, G.,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Codevilla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F., Lopez, A., &amp;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Koltun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V. (2017, October). CARLA: An open urban driving simulator. In 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Conference on robot learning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(pp. 1-16). PMLR.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Koenig, N., &amp; Howard, A. (2004, September). Design and use paradigms for gazebo, an open-source multi-robot simulator. In </a:t>
            </a:r>
            <a:r>
              <a:rPr lang="en-IN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2004 IEEE/RSJ international conference on intelligent robots and systems (IROS)(IEEE Cat. No. 04CH37566)</a:t>
            </a:r>
            <a:r>
              <a:rPr lang="en-IN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(Vol. 3, pp. 2149-2154). IEEE.</a:t>
            </a:r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https://developer.apollo.auto/platform/simulation.html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https://waymo.com/</a:t>
            </a:r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https://zoox.com/</a:t>
            </a:r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86B94-AB03-B6E3-F3AA-B06DE0D1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346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D8AB-BCAF-4B34-9489-FA6FA16E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sensors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F6367D-8656-52C3-6BB7-87EB8ACBB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58351"/>
              </p:ext>
            </p:extLst>
          </p:nvPr>
        </p:nvGraphicFramePr>
        <p:xfrm>
          <a:off x="838200" y="2153770"/>
          <a:ext cx="6378389" cy="42291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378389">
                  <a:extLst>
                    <a:ext uri="{9D8B030D-6E8A-4147-A177-3AD203B41FA5}">
                      <a16:colId xmlns:a16="http://schemas.microsoft.com/office/drawing/2014/main" val="2054619090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 Camera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25086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 Camera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31622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3D Lidar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82499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Radar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83292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IMU Sensor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7658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Semantic info Sensor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61025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Force Impact Sensor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34759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Lane detection/ infringement sensor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30853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Fuel/ Battery sensor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14875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speed sensor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05377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14945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Visibility Sensor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4111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vehicle sensors related to vehicle dynamics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74953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environment sensors related to perception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10564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742950" lvl="1" indent="-28575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Macroscopic Global Sensor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3986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0828D8C-DD54-21B6-E596-9F82FF005333}"/>
              </a:ext>
            </a:extLst>
          </p:cNvPr>
          <p:cNvSpPr txBox="1"/>
          <p:nvPr/>
        </p:nvSpPr>
        <p:spPr>
          <a:xfrm>
            <a:off x="838200" y="1560321"/>
            <a:ext cx="8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simulator which supports these sensors will receive a score 1 for each or 0 otherwise.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C8BA4-AFD8-5B94-615F-6AC34B9047D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A0EDA-DA63-0F74-8CC0-BA47FED4D96B}"/>
              </a:ext>
            </a:extLst>
          </p:cNvPr>
          <p:cNvSpPr txBox="1"/>
          <p:nvPr/>
        </p:nvSpPr>
        <p:spPr>
          <a:xfrm>
            <a:off x="11187953" y="63021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Back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6E8C9-9473-6E0D-07DC-F4B57AD6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30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D8AB-BCAF-4B34-9489-FA6FA16E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C8BA4-AFD8-5B94-615F-6AC34B9047D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D3784E-D4D8-1C6A-FF91-DBC01D1BC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320311"/>
              </p:ext>
            </p:extLst>
          </p:nvPr>
        </p:nvGraphicFramePr>
        <p:xfrm>
          <a:off x="838200" y="1949975"/>
          <a:ext cx="9735672" cy="3249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224">
                  <a:extLst>
                    <a:ext uri="{9D8B030D-6E8A-4147-A177-3AD203B41FA5}">
                      <a16:colId xmlns:a16="http://schemas.microsoft.com/office/drawing/2014/main" val="3154925313"/>
                    </a:ext>
                  </a:extLst>
                </a:gridCol>
                <a:gridCol w="3245224">
                  <a:extLst>
                    <a:ext uri="{9D8B030D-6E8A-4147-A177-3AD203B41FA5}">
                      <a16:colId xmlns:a16="http://schemas.microsoft.com/office/drawing/2014/main" val="1019259425"/>
                    </a:ext>
                  </a:extLst>
                </a:gridCol>
                <a:gridCol w="3245224">
                  <a:extLst>
                    <a:ext uri="{9D8B030D-6E8A-4147-A177-3AD203B41FA5}">
                      <a16:colId xmlns:a16="http://schemas.microsoft.com/office/drawing/2014/main" val="895064200"/>
                    </a:ext>
                  </a:extLst>
                </a:gridCol>
              </a:tblGrid>
              <a:tr h="681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 Platform Compatibility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Scripting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Community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54377"/>
                  </a:ext>
                </a:extLst>
              </a:tr>
              <a:tr h="2567978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Linux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MacOS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C++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R+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Documentation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Tutorials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Discussion Forums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18799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9C3A39-B8F5-E4E6-D9D1-6B93A07FD597}"/>
              </a:ext>
            </a:extLst>
          </p:cNvPr>
          <p:cNvCxnSpPr>
            <a:cxnSpLocks/>
          </p:cNvCxnSpPr>
          <p:nvPr/>
        </p:nvCxnSpPr>
        <p:spPr>
          <a:xfrm>
            <a:off x="466165" y="5746377"/>
            <a:ext cx="112955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744BD3-C5C2-0862-15F8-0127CBA58787}"/>
              </a:ext>
            </a:extLst>
          </p:cNvPr>
          <p:cNvSpPr txBox="1"/>
          <p:nvPr/>
        </p:nvSpPr>
        <p:spPr>
          <a:xfrm>
            <a:off x="838200" y="6006353"/>
            <a:ext cx="804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 represents any other platforms or languages which the user is interested in.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97E68-F0E0-9A82-9294-4A4DA350DC01}"/>
              </a:ext>
            </a:extLst>
          </p:cNvPr>
          <p:cNvSpPr txBox="1"/>
          <p:nvPr/>
        </p:nvSpPr>
        <p:spPr>
          <a:xfrm>
            <a:off x="11196918" y="637568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 action="ppaction://hlinksldjump"/>
              </a:rPr>
              <a:t>Back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1B650-A167-3DC3-3FCB-3B22311B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688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A411-30AE-8335-7D5F-BAE854D9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30" y="392019"/>
            <a:ext cx="10515600" cy="13255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system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6357DA-9074-1E12-B023-F60E4BEFA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09084"/>
              </p:ext>
            </p:extLst>
          </p:nvPr>
        </p:nvGraphicFramePr>
        <p:xfrm>
          <a:off x="1501589" y="1936376"/>
          <a:ext cx="8919881" cy="376606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752164">
                  <a:extLst>
                    <a:ext uri="{9D8B030D-6E8A-4147-A177-3AD203B41FA5}">
                      <a16:colId xmlns:a16="http://schemas.microsoft.com/office/drawing/2014/main" val="604214301"/>
                    </a:ext>
                  </a:extLst>
                </a:gridCol>
                <a:gridCol w="2734236">
                  <a:extLst>
                    <a:ext uri="{9D8B030D-6E8A-4147-A177-3AD203B41FA5}">
                      <a16:colId xmlns:a16="http://schemas.microsoft.com/office/drawing/2014/main" val="2635825374"/>
                    </a:ext>
                  </a:extLst>
                </a:gridCol>
                <a:gridCol w="3433481">
                  <a:extLst>
                    <a:ext uri="{9D8B030D-6E8A-4147-A177-3AD203B41FA5}">
                      <a16:colId xmlns:a16="http://schemas.microsoft.com/office/drawing/2014/main" val="129883442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IN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Consumed (at max usage.)</a:t>
                      </a:r>
                      <a:endParaRPr lang="en-IN" sz="18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4138887"/>
                  </a:ext>
                </a:extLst>
              </a:tr>
              <a:tr h="52607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 i9 processor</a:t>
                      </a:r>
                      <a:endParaRPr lang="en-I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 – 250 Watts</a:t>
                      </a:r>
                      <a:endParaRPr lang="en-I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401195"/>
                  </a:ext>
                </a:extLst>
              </a:tr>
              <a:tr h="52607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Nvidia RTX 3090 – 24 Gb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Watts</a:t>
                      </a:r>
                      <a:endParaRPr lang="en-I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3005344"/>
                  </a:ext>
                </a:extLst>
              </a:tr>
              <a:tr h="52607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 and Disk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Gb and 500 Gb SSD 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Watts</a:t>
                      </a:r>
                      <a:endParaRPr lang="en-I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8255670"/>
                  </a:ext>
                </a:extLst>
              </a:tr>
              <a:tr h="52607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27” 4K resolution Monitor</a:t>
                      </a:r>
                      <a:endParaRPr lang="en-IN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Watts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6769930"/>
                  </a:ext>
                </a:extLst>
              </a:tr>
              <a:tr h="52607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Fan and other components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Watts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1288061"/>
                  </a:ext>
                </a:extLst>
              </a:tr>
              <a:tr h="526077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 watts (approx.)</a:t>
                      </a:r>
                      <a:endParaRPr lang="en-IN" sz="18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167821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57776B-6A6A-5811-0F16-EB815E3594AA}"/>
              </a:ext>
            </a:extLst>
          </p:cNvPr>
          <p:cNvSpPr txBox="1"/>
          <p:nvPr/>
        </p:nvSpPr>
        <p:spPr>
          <a:xfrm>
            <a:off x="11160164" y="6312092"/>
            <a:ext cx="88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Back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8D904-A6CA-C16B-2AA2-387EB744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230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700EC-FD67-64AB-5A7A-CA7AADC8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 based simulator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115AD-62F8-59C1-AC63-51517A7FC543}"/>
              </a:ext>
            </a:extLst>
          </p:cNvPr>
          <p:cNvSpPr txBox="1"/>
          <p:nvPr/>
        </p:nvSpPr>
        <p:spPr>
          <a:xfrm>
            <a:off x="838200" y="1559741"/>
            <a:ext cx="10515600" cy="51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works? (Briefly)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 a Random Environment (Artificial Walls and Obstacles)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place the vehicle in the environment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the Environment at time 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 random action defined by 3d Vector </a:t>
            </a:r>
            <a:r>
              <a:rPr lang="en-I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{Turn Direction, Turn Angle, Velocity}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the environment at time t+1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the data as </a:t>
            </a:r>
            <a:r>
              <a:rPr lang="en-I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{Observation at t, Action taken, Observation at time t+1}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_________________________________________________________________________________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Observing means?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distance of the closest intersection point (Cramer’s Rule) with respect to vehicle centre at every angles (0 to 359)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4F66F7-7E15-2139-7B05-44E47CD8AE4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D02BDE06-969B-33DC-3F5C-2638FAB612FA}"/>
              </a:ext>
            </a:extLst>
          </p:cNvPr>
          <p:cNvSpPr txBox="1"/>
          <p:nvPr/>
        </p:nvSpPr>
        <p:spPr>
          <a:xfrm>
            <a:off x="11356731" y="630572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 action="ppaction://hlinksldjump"/>
              </a:rPr>
              <a:t>back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529CC-12A5-FE66-2BDF-EB1B8940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9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56A6-FE3C-883E-9371-A05E5E57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6DFB8-AAAE-219A-1A41-D861916B8BF4}"/>
              </a:ext>
            </a:extLst>
          </p:cNvPr>
          <p:cNvSpPr txBox="1"/>
          <p:nvPr/>
        </p:nvSpPr>
        <p:spPr>
          <a:xfrm>
            <a:off x="838201" y="1506022"/>
            <a:ext cx="10515600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Simulators replicate real-world scenarios, enabling exploration of diverse scenarios more efficiently.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utilized across various applications, ranging from microbiology to outer space research.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929C65-FB61-2196-B487-DE852F7D4072}"/>
              </a:ext>
            </a:extLst>
          </p:cNvPr>
          <p:cNvSpPr txBox="1">
            <a:spLocks/>
          </p:cNvSpPr>
          <p:nvPr/>
        </p:nvSpPr>
        <p:spPr>
          <a:xfrm>
            <a:off x="838199" y="27407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simulators in Autonomous driving?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F58F85-C16A-2643-0746-E2E952844684}"/>
              </a:ext>
            </a:extLst>
          </p:cNvPr>
          <p:cNvSpPr txBox="1"/>
          <p:nvPr/>
        </p:nvSpPr>
        <p:spPr>
          <a:xfrm>
            <a:off x="838199" y="4311975"/>
            <a:ext cx="10515600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and Time Efficiency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 in real-world settings is costly and time-consuming.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Versatile Learning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Simulators enable training in diverse driving scenarios.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Testing in simulators is safer compared to real-road testing.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872735-0D40-C6AB-A6D6-57BFFCC3B2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8F7E4A-747C-17FC-7191-C7EDE411EBB5}"/>
              </a:ext>
            </a:extLst>
          </p:cNvPr>
          <p:cNvSpPr txBox="1"/>
          <p:nvPr/>
        </p:nvSpPr>
        <p:spPr>
          <a:xfrm>
            <a:off x="0" y="-4207"/>
            <a:ext cx="17848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5B22C-B35B-D7FA-4F61-E1D20947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0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56A6-FE3C-883E-9371-A05E5E57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Simulators</a:t>
            </a:r>
          </a:p>
        </p:txBody>
      </p:sp>
      <p:pic>
        <p:nvPicPr>
          <p:cNvPr id="3074" name="Picture 2" descr="Running the simulator - CARLA Simulator">
            <a:extLst>
              <a:ext uri="{FF2B5EF4-FFF2-40B4-BE49-F238E27FC236}">
                <a16:creationId xmlns:a16="http://schemas.microsoft.com/office/drawing/2014/main" id="{87BAE808-9E60-806D-3133-267250C45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8"/>
          <a:stretch/>
        </p:blipFill>
        <p:spPr bwMode="auto">
          <a:xfrm>
            <a:off x="986116" y="1406623"/>
            <a:ext cx="3325908" cy="235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odular testing - LGSVL Simulator">
            <a:extLst>
              <a:ext uri="{FF2B5EF4-FFF2-40B4-BE49-F238E27FC236}">
                <a16:creationId xmlns:a16="http://schemas.microsoft.com/office/drawing/2014/main" id="{9C0EF901-E2AE-A4CB-35E8-352801E4B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4" t="30719" b="7320"/>
          <a:stretch/>
        </p:blipFill>
        <p:spPr bwMode="auto">
          <a:xfrm>
            <a:off x="7234518" y="1406623"/>
            <a:ext cx="3325909" cy="235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imulating Jackal — Jackal Tutorials 0.5.4 documentation">
            <a:extLst>
              <a:ext uri="{FF2B5EF4-FFF2-40B4-BE49-F238E27FC236}">
                <a16:creationId xmlns:a16="http://schemas.microsoft.com/office/drawing/2014/main" id="{1D5F6B2B-FA38-7762-235D-8EA536358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15" y="4140834"/>
            <a:ext cx="3325909" cy="235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model of simulated golf cart with sensors and ground relief... |  Download Scientific Diagram">
            <a:extLst>
              <a:ext uri="{FF2B5EF4-FFF2-40B4-BE49-F238E27FC236}">
                <a16:creationId xmlns:a16="http://schemas.microsoft.com/office/drawing/2014/main" id="{513358AF-175D-BB9D-5167-FE57A3E1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17" y="4138943"/>
            <a:ext cx="3325909" cy="235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49BFD-B2EA-6146-6298-8E9D4937F92A}"/>
              </a:ext>
            </a:extLst>
          </p:cNvPr>
          <p:cNvSpPr txBox="1"/>
          <p:nvPr/>
        </p:nvSpPr>
        <p:spPr>
          <a:xfrm>
            <a:off x="2191869" y="37696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CARLA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09230-41FA-1334-0ED8-73CDD1BEF1C7}"/>
              </a:ext>
            </a:extLst>
          </p:cNvPr>
          <p:cNvSpPr txBox="1"/>
          <p:nvPr/>
        </p:nvSpPr>
        <p:spPr>
          <a:xfrm>
            <a:off x="2191869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B037A-269B-5F0F-62F7-F28C1923D119}"/>
              </a:ext>
            </a:extLst>
          </p:cNvPr>
          <p:cNvSpPr txBox="1"/>
          <p:nvPr/>
        </p:nvSpPr>
        <p:spPr>
          <a:xfrm>
            <a:off x="7734300" y="3773842"/>
            <a:ext cx="232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Apollo Baidu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D01C5-9F13-5126-F2D8-70C2F242F2D4}"/>
              </a:ext>
            </a:extLst>
          </p:cNvPr>
          <p:cNvSpPr txBox="1"/>
          <p:nvPr/>
        </p:nvSpPr>
        <p:spPr>
          <a:xfrm>
            <a:off x="7734300" y="6501930"/>
            <a:ext cx="232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Gazebo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E92A3F7-3C90-4029-5B30-51DC7078904A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4CC5E-C1C6-D221-0CE1-A6E04D34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6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5E751-CC9F-8457-1D23-9367109229F6}"/>
              </a:ext>
            </a:extLst>
          </p:cNvPr>
          <p:cNvSpPr txBox="1"/>
          <p:nvPr/>
        </p:nvSpPr>
        <p:spPr>
          <a:xfrm>
            <a:off x="0" y="-4207"/>
            <a:ext cx="178483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226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5657-3465-E8C7-6E8F-728D9809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54C07-91EC-C1BB-69B5-8544FA3FF4D8}"/>
              </a:ext>
            </a:extLst>
          </p:cNvPr>
          <p:cNvSpPr txBox="1"/>
          <p:nvPr/>
        </p:nvSpPr>
        <p:spPr>
          <a:xfrm>
            <a:off x="1057835" y="1819835"/>
            <a:ext cx="4836580" cy="436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 based simulators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93A9E6-B7B3-F48A-8589-AB41951718C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2CD91-BF0E-9AED-E172-04BD846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44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56A6-FE3C-883E-9371-A05E5E57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CB35B-2645-EEE4-24E0-1886E2F0A9F2}"/>
              </a:ext>
            </a:extLst>
          </p:cNvPr>
          <p:cNvSpPr txBox="1"/>
          <p:nvPr/>
        </p:nvSpPr>
        <p:spPr>
          <a:xfrm>
            <a:off x="838200" y="1690688"/>
            <a:ext cx="5522666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What's the most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suitable simulator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my application?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it align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 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 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I </a:t>
            </a: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simulators ?</a:t>
            </a:r>
          </a:p>
        </p:txBody>
      </p:sp>
      <p:pic>
        <p:nvPicPr>
          <p:cNvPr id="12" name="Graphic 11" descr="Questions">
            <a:extLst>
              <a:ext uri="{FF2B5EF4-FFF2-40B4-BE49-F238E27FC236}">
                <a16:creationId xmlns:a16="http://schemas.microsoft.com/office/drawing/2014/main" id="{4031157F-532C-7332-7A7C-6AFFE0B71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2224" y="2791237"/>
            <a:ext cx="2093976" cy="2093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0E238-2433-933C-CD47-C75F8A928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941" y="1808774"/>
            <a:ext cx="1295868" cy="1295868"/>
          </a:xfrm>
          <a:prstGeom prst="rect">
            <a:avLst/>
          </a:prstGeom>
        </p:spPr>
      </p:pic>
      <p:pic>
        <p:nvPicPr>
          <p:cNvPr id="4098" name="Picture 2" descr="SVL Simulator Name and Branding Change | SVL Simulator by LG - Autonomous  and Robotics real-time sensor Simulation, LiDAR, Camera simulation for  ROS1, ROS2, Autoware, Baidu Apollo. Perception, Planning, Localization, SIL  and">
            <a:extLst>
              <a:ext uri="{FF2B5EF4-FFF2-40B4-BE49-F238E27FC236}">
                <a16:creationId xmlns:a16="http://schemas.microsoft.com/office/drawing/2014/main" id="{DE854C9A-029C-B158-05B8-2CE5E2E5A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3637"/>
          <a:stretch/>
        </p:blipFill>
        <p:spPr bwMode="auto">
          <a:xfrm>
            <a:off x="10085580" y="1756845"/>
            <a:ext cx="1062665" cy="132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EEB059-2F98-BCEC-C496-33285D97E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241" y="4169260"/>
            <a:ext cx="922623" cy="132556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311A43E-A186-04DD-5AAD-38A2EAF18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66" y="4316390"/>
            <a:ext cx="2856411" cy="14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41B187-0A43-535F-438C-971CB3DEC4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038" y="5645477"/>
            <a:ext cx="1790891" cy="648694"/>
          </a:xfrm>
          <a:prstGeom prst="rect">
            <a:avLst/>
          </a:prstGeom>
        </p:spPr>
      </p:pic>
      <p:pic>
        <p:nvPicPr>
          <p:cNvPr id="4102" name="Picture 6" descr="Hexagon Logo">
            <a:extLst>
              <a:ext uri="{FF2B5EF4-FFF2-40B4-BE49-F238E27FC236}">
                <a16:creationId xmlns:a16="http://schemas.microsoft.com/office/drawing/2014/main" id="{AEC1E3B9-D222-2DCB-6999-41D183C47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2833" b="-15544"/>
          <a:stretch/>
        </p:blipFill>
        <p:spPr bwMode="auto">
          <a:xfrm>
            <a:off x="8506270" y="1141608"/>
            <a:ext cx="698429" cy="9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EAC6CC-7B11-5E41-CEF4-70D12F1BEE8E}"/>
              </a:ext>
            </a:extLst>
          </p:cNvPr>
          <p:cNvSpPr/>
          <p:nvPr/>
        </p:nvSpPr>
        <p:spPr>
          <a:xfrm>
            <a:off x="7572844" y="2654576"/>
            <a:ext cx="2512736" cy="251273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5BB7E260-DBE7-DA70-25B5-DF8AAF74E43D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27728-AD3C-C556-1EB9-3C1C645D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8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05E83-85E0-5377-8D16-D007A11CFBDB}"/>
              </a:ext>
            </a:extLst>
          </p:cNvPr>
          <p:cNvSpPr txBox="1"/>
          <p:nvPr/>
        </p:nvSpPr>
        <p:spPr>
          <a:xfrm>
            <a:off x="0" y="0"/>
            <a:ext cx="196915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41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56A6-FE3C-883E-9371-A05E5E57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should one compare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CB35B-2645-EEE4-24E0-1886E2F0A9F2}"/>
              </a:ext>
            </a:extLst>
          </p:cNvPr>
          <p:cNvSpPr txBox="1"/>
          <p:nvPr/>
        </p:nvSpPr>
        <p:spPr>
          <a:xfrm>
            <a:off x="838200" y="1690688"/>
            <a:ext cx="7738016" cy="212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Numerous simulators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 within the community.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 itself spans across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fields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numerous features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take into account.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application needs, like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customized environments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must be considered.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 simulator that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fits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user's requirements is crucial.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39EAE-E58F-7020-87A7-36FD87219DC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16958" y="175170"/>
            <a:ext cx="1969150" cy="1141061"/>
          </a:xfrm>
          <a:prstGeom prst="rect">
            <a:avLst/>
          </a:prstGeom>
          <a:ln w="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589293-E45B-6967-44F6-B1543770E13D}"/>
              </a:ext>
            </a:extLst>
          </p:cNvPr>
          <p:cNvSpPr txBox="1">
            <a:spLocks/>
          </p:cNvSpPr>
          <p:nvPr/>
        </p:nvSpPr>
        <p:spPr>
          <a:xfrm>
            <a:off x="838200" y="36820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Approaches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4BE63-FA78-E4D6-1370-CE2B23917EDE}"/>
              </a:ext>
            </a:extLst>
          </p:cNvPr>
          <p:cNvSpPr txBox="1"/>
          <p:nvPr/>
        </p:nvSpPr>
        <p:spPr>
          <a:xfrm>
            <a:off x="838200" y="4878941"/>
            <a:ext cx="5743880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Specific comparison.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[2]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simulators with limited feature comparison table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694FE-BED7-F837-9A4F-3230FB6D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2BD2-C336-4C77-BFF4-F99E419A6534}" type="slidenum">
              <a:rPr lang="en-IN" smtClean="0"/>
              <a:t>9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38A15-2162-FC3E-440F-4D7E27E2A663}"/>
              </a:ext>
            </a:extLst>
          </p:cNvPr>
          <p:cNvSpPr txBox="1"/>
          <p:nvPr/>
        </p:nvSpPr>
        <p:spPr>
          <a:xfrm>
            <a:off x="0" y="0"/>
            <a:ext cx="196915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study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477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2958</TotalTime>
  <Words>2611</Words>
  <Application>Microsoft Office PowerPoint</Application>
  <PresentationFormat>Widescreen</PresentationFormat>
  <Paragraphs>590</Paragraphs>
  <Slides>45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Corbel</vt:lpstr>
      <vt:lpstr>Courier New</vt:lpstr>
      <vt:lpstr>Times New Roman</vt:lpstr>
      <vt:lpstr>Wingdings</vt:lpstr>
      <vt:lpstr>Office Theme</vt:lpstr>
      <vt:lpstr>Parallax</vt:lpstr>
      <vt:lpstr>Master Thesis Presentation</vt:lpstr>
      <vt:lpstr>Contents</vt:lpstr>
      <vt:lpstr>Autonomous Driving</vt:lpstr>
      <vt:lpstr>Autonomous Driving- Applications</vt:lpstr>
      <vt:lpstr>Simulators</vt:lpstr>
      <vt:lpstr>Simulators</vt:lpstr>
      <vt:lpstr>Content</vt:lpstr>
      <vt:lpstr>Problem Statement  </vt:lpstr>
      <vt:lpstr>Why should one compare ?</vt:lpstr>
      <vt:lpstr>Proposed approach</vt:lpstr>
      <vt:lpstr>Content</vt:lpstr>
      <vt:lpstr>Parameters</vt:lpstr>
      <vt:lpstr>1. Sensors</vt:lpstr>
      <vt:lpstr>2. Actors </vt:lpstr>
      <vt:lpstr>3. Environment</vt:lpstr>
      <vt:lpstr>4. Ego vehicle</vt:lpstr>
      <vt:lpstr>5. Platform</vt:lpstr>
      <vt:lpstr>6. Driving Algorithm</vt:lpstr>
      <vt:lpstr>Unified Score</vt:lpstr>
      <vt:lpstr>Results </vt:lpstr>
      <vt:lpstr>Challenges </vt:lpstr>
      <vt:lpstr>Content</vt:lpstr>
      <vt:lpstr>Objectives of a simulator</vt:lpstr>
      <vt:lpstr>Sensor data transition</vt:lpstr>
      <vt:lpstr>Objectives of a proposed simulator</vt:lpstr>
      <vt:lpstr>Sensor data transition</vt:lpstr>
      <vt:lpstr>Proposed Model</vt:lpstr>
      <vt:lpstr>Proposed Model</vt:lpstr>
      <vt:lpstr>Training Dataset</vt:lpstr>
      <vt:lpstr>Mathematical model based simulator</vt:lpstr>
      <vt:lpstr>Conditional GAN</vt:lpstr>
      <vt:lpstr>Conditional GAN</vt:lpstr>
      <vt:lpstr>Content</vt:lpstr>
      <vt:lpstr>Results</vt:lpstr>
      <vt:lpstr>Results</vt:lpstr>
      <vt:lpstr>Results</vt:lpstr>
      <vt:lpstr>Conclusion and Future works</vt:lpstr>
      <vt:lpstr>Conclusion and Future works</vt:lpstr>
      <vt:lpstr>PowerPoint Presentation</vt:lpstr>
      <vt:lpstr>PowerPoint Presentation</vt:lpstr>
      <vt:lpstr>References</vt:lpstr>
      <vt:lpstr>Default sensors</vt:lpstr>
      <vt:lpstr>Platform 1</vt:lpstr>
      <vt:lpstr>Baseline system</vt:lpstr>
      <vt:lpstr>Mathematical model based simulator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Driving</dc:title>
  <dc:creator>Mahesh Saravanan</dc:creator>
  <cp:lastModifiedBy>maheshh s</cp:lastModifiedBy>
  <cp:revision>23</cp:revision>
  <dcterms:created xsi:type="dcterms:W3CDTF">2024-01-02T15:14:18Z</dcterms:created>
  <dcterms:modified xsi:type="dcterms:W3CDTF">2024-02-06T15:16:37Z</dcterms:modified>
</cp:coreProperties>
</file>